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21" r:id="rId2"/>
    <p:sldId id="269" r:id="rId3"/>
    <p:sldId id="326" r:id="rId4"/>
    <p:sldId id="327" r:id="rId5"/>
    <p:sldId id="297" r:id="rId6"/>
    <p:sldId id="311" r:id="rId7"/>
    <p:sldId id="328" r:id="rId8"/>
    <p:sldId id="329" r:id="rId9"/>
    <p:sldId id="330" r:id="rId10"/>
    <p:sldId id="316" r:id="rId11"/>
    <p:sldId id="299" r:id="rId12"/>
    <p:sldId id="300" r:id="rId13"/>
    <p:sldId id="331" r:id="rId14"/>
    <p:sldId id="332" r:id="rId15"/>
    <p:sldId id="294" r:id="rId16"/>
    <p:sldId id="323" r:id="rId17"/>
    <p:sldId id="333" r:id="rId18"/>
    <p:sldId id="334" r:id="rId19"/>
    <p:sldId id="335" r:id="rId20"/>
    <p:sldId id="336" r:id="rId21"/>
    <p:sldId id="337" r:id="rId22"/>
    <p:sldId id="339" r:id="rId23"/>
    <p:sldId id="340" r:id="rId24"/>
    <p:sldId id="341" r:id="rId25"/>
    <p:sldId id="342" r:id="rId26"/>
    <p:sldId id="343" r:id="rId27"/>
    <p:sldId id="344" r:id="rId28"/>
    <p:sldId id="345" r:id="rId29"/>
    <p:sldId id="346" r:id="rId30"/>
    <p:sldId id="347" r:id="rId31"/>
    <p:sldId id="338" r:id="rId32"/>
    <p:sldId id="348" r:id="rId33"/>
    <p:sldId id="349" r:id="rId34"/>
    <p:sldId id="350" r:id="rId35"/>
    <p:sldId id="351" r:id="rId36"/>
    <p:sldId id="352" r:id="rId3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userDrawn="1">
          <p15:clr>
            <a:srgbClr val="A4A3A4"/>
          </p15:clr>
        </p15:guide>
        <p15:guide id="2" pos="6480" userDrawn="1">
          <p15:clr>
            <a:srgbClr val="A4A3A4"/>
          </p15:clr>
        </p15:guide>
        <p15:guide id="3"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ey Ruffner" initials="HR" lastIdx="17" clrIdx="0">
    <p:extLst/>
  </p:cmAuthor>
  <p:cmAuthor id="2" name="Lindsey Kaetzel" initials="LK" lastIdx="1" clrIdx="1">
    <p:extLst/>
  </p:cmAuthor>
  <p:cmAuthor id="3" name="Lindsey Kaetzel" initials="LK [2]" lastIdx="1" clrIdx="2">
    <p:extLst/>
  </p:cmAuthor>
  <p:cmAuthor id="4" name="Lindsey Kaetzel" initials="LK [3]" lastIdx="1" clrIdx="3">
    <p:extLst/>
  </p:cmAuthor>
  <p:cmAuthor id="5" name="Lindsey Kaetzel" initials="LK [4]" lastIdx="1" clrIdx="4">
    <p:extLst/>
  </p:cmAuthor>
  <p:cmAuthor id="6" name="Lindsey Kaetzel" initials="LK [5]" lastIdx="1" clrIdx="5">
    <p:extLst/>
  </p:cmAuthor>
  <p:cmAuthor id="7" name="Lindsey Kaetzel" initials="LK [6]" lastIdx="1" clrIdx="6">
    <p:extLst/>
  </p:cmAuthor>
  <p:cmAuthor id="8" name="Lindsey Kaetzel" initials="LK [7]" lastIdx="1" clrIdx="7">
    <p:extLst/>
  </p:cmAuthor>
  <p:cmAuthor id="9" name="Lindsey Kaetzel" initials="LK [8]" lastIdx="1" clrIdx="8">
    <p:extLst/>
  </p:cmAuthor>
  <p:cmAuthor id="10" name="Lindsey Kaetzel" initials="LK [9]" lastIdx="1" clrIdx="9">
    <p:extLst/>
  </p:cmAuthor>
  <p:cmAuthor id="11" name="Lindsey Kaetzel" initials="LK [10]" lastIdx="1" clrIdx="10">
    <p:extLst/>
  </p:cmAuthor>
  <p:cmAuthor id="12" name="Lindsey Kaetzel" initials="LK [11]" lastIdx="1" clrIdx="11">
    <p:extLst/>
  </p:cmAuthor>
  <p:cmAuthor id="13" name="Lindsey Kaetzel" initials="LK [12]" lastIdx="1" clrIdx="12">
    <p:extLst/>
  </p:cmAuthor>
  <p:cmAuthor id="14" name="Lindsey Kaetzel" initials="LK [13]" lastIdx="1" clrIdx="13">
    <p:extLst/>
  </p:cmAuthor>
  <p:cmAuthor id="15" name="Lindsey Kaetzel" initials="LK [14]" lastIdx="1" clrIdx="14">
    <p:extLst/>
  </p:cmAuthor>
  <p:cmAuthor id="16" name="Lindsey Kaetzel" initials="LK [15]" lastIdx="1" clrIdx="15">
    <p:extLst/>
  </p:cmAuthor>
  <p:cmAuthor id="17" name="Lindsey Kaetzel" initials="LK [16]" lastIdx="1" clrIdx="16">
    <p:extLst/>
  </p:cmAuthor>
  <p:cmAuthor id="18" name="Lindsey Kaetzel" initials="LK [17]" lastIdx="1" clrIdx="17">
    <p:extLst/>
  </p:cmAuthor>
</p:cmAuthorLst>
</file>

<file path=ppt/flatworld.xml><?xml version="1.0" encoding="utf-8"?>
<FlatWorld>Created exclusively for Kevin Sly (slyke@gram.edu)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53"/>
    <p:restoredTop sz="93103"/>
  </p:normalViewPr>
  <p:slideViewPr>
    <p:cSldViewPr snapToGrid="0" snapToObjects="1">
      <p:cViewPr varScale="1">
        <p:scale>
          <a:sx n="104" d="100"/>
          <a:sy n="104" d="100"/>
        </p:scale>
        <p:origin x="480" y="96"/>
      </p:cViewPr>
      <p:guideLst>
        <p:guide orient="horz" pos="360"/>
        <p:guide pos="6480"/>
        <p:guide pos="1152"/>
      </p:guideLst>
    </p:cSldViewPr>
  </p:slideViewPr>
  <p:notesTextViewPr>
    <p:cViewPr>
      <p:scale>
        <a:sx n="1" d="1"/>
        <a:sy n="1" d="1"/>
      </p:scale>
      <p:origin x="0" y="0"/>
    </p:cViewPr>
  </p:notesTextViewPr>
  <p:sorterViewPr>
    <p:cViewPr>
      <p:scale>
        <a:sx n="110" d="100"/>
        <a:sy n="110" d="100"/>
      </p:scale>
      <p:origin x="0" y="-69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fwcd0a8212e0b76c" Type="http://schemas.openxmlformats.org/officeDocument/2006/relationships/flatworld" Target="flatworld.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1A452EE0-A165-4A7F-A8A5-A9FFE9A677AA}" type="datetimeFigureOut">
              <a:rPr lang="en-US" smtClean="0"/>
              <a:t>9/17/2023</a:t>
            </a:fld>
            <a:endParaRPr lang="en-US" dirty="0"/>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F743EF28-73A4-4D5E-B50B-6DCFD71AA62A}" type="slidenum">
              <a:rPr lang="en-US" smtClean="0"/>
              <a:t>‹#›</a:t>
            </a:fld>
            <a:endParaRPr lang="en-US" dirty="0"/>
          </a:p>
        </p:txBody>
      </p:sp>
    </p:spTree>
    <p:extLst>
      <p:ext uri="{BB962C8B-B14F-4D97-AF65-F5344CB8AC3E}">
        <p14:creationId xmlns:p14="http://schemas.microsoft.com/office/powerpoint/2010/main" val="1097546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7FC2F2DF-5D7A-9948-9B86-29734985691C}" type="datetimeFigureOut">
              <a:rPr lang="en-US" smtClean="0"/>
              <a:t>9/17/2023</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471417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155616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193696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120510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81591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4120275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413740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418267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1625201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428960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24</a:t>
            </a:fld>
            <a:endParaRPr lang="en-US" dirty="0"/>
          </a:p>
        </p:txBody>
      </p:sp>
    </p:spTree>
    <p:extLst>
      <p:ext uri="{BB962C8B-B14F-4D97-AF65-F5344CB8AC3E}">
        <p14:creationId xmlns:p14="http://schemas.microsoft.com/office/powerpoint/2010/main" val="100950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a:t>
            </a:fld>
            <a:endParaRPr lang="en-US" dirty="0"/>
          </a:p>
        </p:txBody>
      </p:sp>
    </p:spTree>
    <p:extLst>
      <p:ext uri="{BB962C8B-B14F-4D97-AF65-F5344CB8AC3E}">
        <p14:creationId xmlns:p14="http://schemas.microsoft.com/office/powerpoint/2010/main" val="1849529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25</a:t>
            </a:fld>
            <a:endParaRPr lang="en-US" dirty="0"/>
          </a:p>
        </p:txBody>
      </p:sp>
    </p:spTree>
    <p:extLst>
      <p:ext uri="{BB962C8B-B14F-4D97-AF65-F5344CB8AC3E}">
        <p14:creationId xmlns:p14="http://schemas.microsoft.com/office/powerpoint/2010/main" val="62717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26</a:t>
            </a:fld>
            <a:endParaRPr lang="en-US" dirty="0"/>
          </a:p>
        </p:txBody>
      </p:sp>
    </p:spTree>
    <p:extLst>
      <p:ext uri="{BB962C8B-B14F-4D97-AF65-F5344CB8AC3E}">
        <p14:creationId xmlns:p14="http://schemas.microsoft.com/office/powerpoint/2010/main" val="2025339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27</a:t>
            </a:fld>
            <a:endParaRPr lang="en-US" dirty="0"/>
          </a:p>
        </p:txBody>
      </p:sp>
    </p:spTree>
    <p:extLst>
      <p:ext uri="{BB962C8B-B14F-4D97-AF65-F5344CB8AC3E}">
        <p14:creationId xmlns:p14="http://schemas.microsoft.com/office/powerpoint/2010/main" val="547824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28</a:t>
            </a:fld>
            <a:endParaRPr lang="en-US" dirty="0"/>
          </a:p>
        </p:txBody>
      </p:sp>
    </p:spTree>
    <p:extLst>
      <p:ext uri="{BB962C8B-B14F-4D97-AF65-F5344CB8AC3E}">
        <p14:creationId xmlns:p14="http://schemas.microsoft.com/office/powerpoint/2010/main" val="3203818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29</a:t>
            </a:fld>
            <a:endParaRPr lang="en-US" dirty="0"/>
          </a:p>
        </p:txBody>
      </p:sp>
    </p:spTree>
    <p:extLst>
      <p:ext uri="{BB962C8B-B14F-4D97-AF65-F5344CB8AC3E}">
        <p14:creationId xmlns:p14="http://schemas.microsoft.com/office/powerpoint/2010/main" val="204521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30</a:t>
            </a:fld>
            <a:endParaRPr lang="en-US" dirty="0"/>
          </a:p>
        </p:txBody>
      </p:sp>
    </p:spTree>
    <p:extLst>
      <p:ext uri="{BB962C8B-B14F-4D97-AF65-F5344CB8AC3E}">
        <p14:creationId xmlns:p14="http://schemas.microsoft.com/office/powerpoint/2010/main" val="1956273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31</a:t>
            </a:fld>
            <a:endParaRPr lang="en-US" dirty="0"/>
          </a:p>
        </p:txBody>
      </p:sp>
    </p:spTree>
    <p:extLst>
      <p:ext uri="{BB962C8B-B14F-4D97-AF65-F5344CB8AC3E}">
        <p14:creationId xmlns:p14="http://schemas.microsoft.com/office/powerpoint/2010/main" val="138996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32</a:t>
            </a:fld>
            <a:endParaRPr lang="en-US" dirty="0"/>
          </a:p>
        </p:txBody>
      </p:sp>
    </p:spTree>
    <p:extLst>
      <p:ext uri="{BB962C8B-B14F-4D97-AF65-F5344CB8AC3E}">
        <p14:creationId xmlns:p14="http://schemas.microsoft.com/office/powerpoint/2010/main" val="2732280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33</a:t>
            </a:fld>
            <a:endParaRPr lang="en-US" dirty="0"/>
          </a:p>
        </p:txBody>
      </p:sp>
    </p:spTree>
    <p:extLst>
      <p:ext uri="{BB962C8B-B14F-4D97-AF65-F5344CB8AC3E}">
        <p14:creationId xmlns:p14="http://schemas.microsoft.com/office/powerpoint/2010/main" val="530872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34</a:t>
            </a:fld>
            <a:endParaRPr lang="en-US" dirty="0"/>
          </a:p>
        </p:txBody>
      </p:sp>
    </p:spTree>
    <p:extLst>
      <p:ext uri="{BB962C8B-B14F-4D97-AF65-F5344CB8AC3E}">
        <p14:creationId xmlns:p14="http://schemas.microsoft.com/office/powerpoint/2010/main" val="246908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a:t>
            </a:fld>
            <a:endParaRPr lang="en-US" dirty="0"/>
          </a:p>
        </p:txBody>
      </p:sp>
    </p:spTree>
    <p:extLst>
      <p:ext uri="{BB962C8B-B14F-4D97-AF65-F5344CB8AC3E}">
        <p14:creationId xmlns:p14="http://schemas.microsoft.com/office/powerpoint/2010/main" val="2077276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35</a:t>
            </a:fld>
            <a:endParaRPr lang="en-US" dirty="0"/>
          </a:p>
        </p:txBody>
      </p:sp>
    </p:spTree>
    <p:extLst>
      <p:ext uri="{BB962C8B-B14F-4D97-AF65-F5344CB8AC3E}">
        <p14:creationId xmlns:p14="http://schemas.microsoft.com/office/powerpoint/2010/main" val="4238064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36</a:t>
            </a:fld>
            <a:endParaRPr lang="en-US" dirty="0"/>
          </a:p>
        </p:txBody>
      </p:sp>
    </p:spTree>
    <p:extLst>
      <p:ext uri="{BB962C8B-B14F-4D97-AF65-F5344CB8AC3E}">
        <p14:creationId xmlns:p14="http://schemas.microsoft.com/office/powerpoint/2010/main" val="215973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34161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297018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354011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428066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322954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93841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6" name="Straight Connector 5"/>
          <p:cNvCxnSpPr/>
          <p:nvPr userDrawn="1"/>
        </p:nvCxnSpPr>
        <p:spPr>
          <a:xfrm>
            <a:off x="1066800" y="1405467"/>
            <a:ext cx="92202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1692182"/>
      </p:ext>
    </p:extLst>
  </p:cSld>
  <p:clrMapOvr>
    <a:masterClrMapping/>
  </p:clrMapOvr>
  <p:extLst>
    <p:ext uri="{DCECCB84-F9BA-43D5-87BE-67443E8EF086}">
      <p15:sldGuideLst xmlns:p15="http://schemas.microsoft.com/office/powerpoint/2012/main">
        <p15:guide id="1" pos="67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4952" y="344714"/>
            <a:ext cx="9937448" cy="580572"/>
          </a:xfrm>
          <a:prstGeom prst="rect">
            <a:avLst/>
          </a:prstGeom>
        </p:spPr>
        <p:txBody>
          <a:bodyPr>
            <a:normAutofit/>
          </a:bodyPr>
          <a:lstStyle>
            <a:lvl1pPr>
              <a:defRPr sz="2400">
                <a:solidFill>
                  <a:srgbClr val="1B2B51"/>
                </a:solidFill>
              </a:defRPr>
            </a:lvl1pPr>
          </a:lstStyle>
          <a:p>
            <a:r>
              <a:rPr lang="en-US" dirty="0"/>
              <a:t>For Graphics, Charts, Diagrams</a:t>
            </a:r>
          </a:p>
        </p:txBody>
      </p:sp>
      <p:sp>
        <p:nvSpPr>
          <p:cNvPr id="3" name="Content Placeholder 2"/>
          <p:cNvSpPr>
            <a:spLocks noGrp="1"/>
          </p:cNvSpPr>
          <p:nvPr>
            <p:ph idx="1"/>
          </p:nvPr>
        </p:nvSpPr>
        <p:spPr>
          <a:xfrm>
            <a:off x="609600" y="1442028"/>
            <a:ext cx="10972800" cy="4425372"/>
          </a:xfrm>
          <a:prstGeom prst="rect">
            <a:avLst/>
          </a:prstGeom>
        </p:spPr>
        <p:txBody>
          <a:bodyPr>
            <a:normAutofit/>
          </a:bodyPr>
          <a:lstStyle>
            <a:lvl1pPr>
              <a:defRPr sz="2000"/>
            </a:lvl1pPr>
            <a:lvl2pPr>
              <a:defRPr sz="2000"/>
            </a:lvl2pPr>
            <a:lvl3pPr>
              <a:defRPr sz="200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703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 y="0"/>
            <a:ext cx="12198096" cy="4847484"/>
          </a:xfrm>
          <a:prstGeom prst="rect">
            <a:avLst/>
          </a:prstGeom>
        </p:spPr>
      </p:pic>
      <p:sp>
        <p:nvSpPr>
          <p:cNvPr id="2" name="Title 1"/>
          <p:cNvSpPr>
            <a:spLocks noGrp="1"/>
          </p:cNvSpPr>
          <p:nvPr>
            <p:ph type="ctrTitle" idx="4294967295"/>
          </p:nvPr>
        </p:nvSpPr>
        <p:spPr>
          <a:xfrm>
            <a:off x="300959" y="5014282"/>
            <a:ext cx="11253019" cy="695325"/>
          </a:xfrm>
          <a:prstGeom prst="rect">
            <a:avLst/>
          </a:prstGeom>
        </p:spPr>
        <p:txBody>
          <a:bodyPr>
            <a:noAutofit/>
          </a:bodyPr>
          <a:lstStyle/>
          <a:p>
            <a:r>
              <a:rPr lang="en-US" sz="2800" dirty="0">
                <a:latin typeface="Helvetica" charset="0"/>
                <a:ea typeface="Helvetica" charset="0"/>
                <a:cs typeface="Helvetica" charset="0"/>
              </a:rPr>
              <a:t>Information Systems: A Manager’s Guide to </a:t>
            </a:r>
            <a:br>
              <a:rPr lang="en-US" sz="2800" dirty="0">
                <a:latin typeface="Helvetica" charset="0"/>
                <a:ea typeface="Helvetica" charset="0"/>
                <a:cs typeface="Helvetica" charset="0"/>
              </a:rPr>
            </a:br>
            <a:r>
              <a:rPr lang="en-US" sz="2800" dirty="0">
                <a:latin typeface="Helvetica" charset="0"/>
                <a:ea typeface="Helvetica" charset="0"/>
                <a:cs typeface="Helvetica" charset="0"/>
              </a:rPr>
              <a:t>Harnessing Technology, V8.0</a:t>
            </a:r>
          </a:p>
        </p:txBody>
      </p:sp>
      <p:sp>
        <p:nvSpPr>
          <p:cNvPr id="3" name="Subtitle 2"/>
          <p:cNvSpPr>
            <a:spLocks noGrp="1"/>
          </p:cNvSpPr>
          <p:nvPr>
            <p:ph type="subTitle" idx="4294967295"/>
          </p:nvPr>
        </p:nvSpPr>
        <p:spPr>
          <a:xfrm>
            <a:off x="300959" y="5912405"/>
            <a:ext cx="9144000" cy="427037"/>
          </a:xfrm>
          <a:prstGeom prst="rect">
            <a:avLst/>
          </a:prstGeom>
        </p:spPr>
        <p:txBody>
          <a:bodyPr>
            <a:normAutofit/>
          </a:bodyPr>
          <a:lstStyle/>
          <a:p>
            <a:pPr marL="0" indent="0" algn="l">
              <a:buNone/>
            </a:pPr>
            <a:r>
              <a:rPr lang="en-US" sz="2000" dirty="0">
                <a:latin typeface="Helvetica" charset="0"/>
                <a:ea typeface="Helvetica" charset="0"/>
                <a:cs typeface="Helvetica" charset="0"/>
              </a:rPr>
              <a:t>By John Gallaugher</a:t>
            </a:r>
          </a:p>
        </p:txBody>
      </p:sp>
      <p:cxnSp>
        <p:nvCxnSpPr>
          <p:cNvPr id="11" name="Straight Connector 10"/>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19808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5895"/>
            <a:ext cx="8446642" cy="7903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IP Addresses and the Domain Name System: “Where Is It? And How Do We Get There?”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Text Placeholder 4"/>
          <p:cNvSpPr txBox="1">
            <a:spLocks/>
          </p:cNvSpPr>
          <p:nvPr/>
        </p:nvSpPr>
        <p:spPr>
          <a:xfrm>
            <a:off x="1644652" y="1828800"/>
            <a:ext cx="8820149" cy="1600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en-US" cap="all" dirty="0">
                <a:solidFill>
                  <a:schemeClr val="bg1"/>
                </a:solidFill>
                <a:latin typeface="Roboto" charset="0"/>
                <a:ea typeface="Roboto" charset="0"/>
                <a:cs typeface="Roboto" charset="0"/>
              </a:rPr>
              <a:t>Value used to identify a device that is connected to the Internet</a:t>
            </a:r>
          </a:p>
        </p:txBody>
      </p:sp>
      <p:sp>
        <p:nvSpPr>
          <p:cNvPr id="7" name="Text Placeholder 3"/>
          <p:cNvSpPr txBox="1">
            <a:spLocks/>
          </p:cNvSpPr>
          <p:nvPr/>
        </p:nvSpPr>
        <p:spPr>
          <a:xfrm>
            <a:off x="1066800" y="1699468"/>
            <a:ext cx="9220200" cy="226921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charset="0"/>
                <a:ea typeface="Helvetica" charset="0"/>
                <a:cs typeface="Helvetica" charset="0"/>
              </a:rPr>
              <a:t>IP address: </a:t>
            </a:r>
            <a:r>
              <a:rPr lang="en-US" altLang="en-US" sz="2400" dirty="0">
                <a:latin typeface="Helvetica" charset="0"/>
                <a:ea typeface="Helvetica" charset="0"/>
                <a:cs typeface="Helvetica" charset="0"/>
              </a:rPr>
              <a:t>Value used to identify a device that is connected to the Internet. </a:t>
            </a:r>
          </a:p>
          <a:p>
            <a:pPr lvl="1"/>
            <a:r>
              <a:rPr lang="en-US" altLang="en-US" sz="2000" dirty="0">
                <a:latin typeface="Helvetica" charset="0"/>
                <a:ea typeface="Helvetica" charset="0"/>
                <a:cs typeface="Helvetica" charset="0"/>
              </a:rPr>
              <a:t>Can be used to identify a user’s physical location.</a:t>
            </a:r>
          </a:p>
          <a:p>
            <a:pPr lvl="1"/>
            <a:r>
              <a:rPr lang="en-US" altLang="en-US" sz="2000" dirty="0">
                <a:latin typeface="Helvetica" charset="0"/>
                <a:ea typeface="Helvetica" charset="0"/>
                <a:cs typeface="Helvetica" charset="0"/>
              </a:rPr>
              <a:t>The still widely used format is IPv4 and is expressed as four numbers (from 0-255), separated by periods: </a:t>
            </a:r>
            <a:r>
              <a:rPr lang="en-US" sz="2000" dirty="0">
                <a:latin typeface="Helvetica" charset="0"/>
                <a:ea typeface="Helvetica" charset="0"/>
                <a:cs typeface="Helvetica" charset="0"/>
              </a:rPr>
              <a:t>216.3.128.12</a:t>
            </a:r>
            <a:endParaRPr lang="en-US" altLang="en-US" sz="2000" dirty="0">
              <a:latin typeface="Helvetica" charset="0"/>
              <a:ea typeface="Helvetica" charset="0"/>
              <a:cs typeface="Helvetica" charset="0"/>
            </a:endParaRPr>
          </a:p>
          <a:p>
            <a:endParaRPr lang="en-US" altLang="en-US" sz="2000" dirty="0">
              <a:latin typeface="Helvetica" charset="0"/>
              <a:ea typeface="Helvetica" charset="0"/>
              <a:cs typeface="Helvetica" charset="0"/>
            </a:endParaRPr>
          </a:p>
        </p:txBody>
      </p:sp>
    </p:spTree>
    <p:extLst>
      <p:ext uri="{BB962C8B-B14F-4D97-AF65-F5344CB8AC3E}">
        <p14:creationId xmlns:p14="http://schemas.microsoft.com/office/powerpoint/2010/main" val="702076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817"/>
            <a:ext cx="8446642" cy="540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Internet is Full—We’ve Run Out of IP Addresses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Text Placeholder 3"/>
          <p:cNvSpPr txBox="1">
            <a:spLocks/>
          </p:cNvSpPr>
          <p:nvPr/>
        </p:nvSpPr>
        <p:spPr>
          <a:xfrm>
            <a:off x="1066800" y="1699468"/>
            <a:ext cx="9220200" cy="41851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NAT (network address translation: </a:t>
            </a:r>
            <a:r>
              <a:rPr lang="en-US" altLang="en-US" sz="2400" dirty="0">
                <a:latin typeface="Helvetica" panose="020B0604020202020204" pitchFamily="34" charset="0"/>
                <a:ea typeface="Roboto" charset="0"/>
                <a:cs typeface="Helvetica" panose="020B0604020202020204" pitchFamily="34" charset="0"/>
              </a:rPr>
              <a:t>Conserves IP addresses by mapping devices on a private network to single Internet-connected devices that acts on their behalf.</a:t>
            </a:r>
          </a:p>
          <a:p>
            <a:pPr lvl="1"/>
            <a:r>
              <a:rPr lang="en-US" altLang="en-US" sz="2000" dirty="0">
                <a:latin typeface="Helvetica" panose="020B0604020202020204" pitchFamily="34" charset="0"/>
                <a:ea typeface="Roboto" charset="0"/>
                <a:cs typeface="Helvetica" panose="020B0604020202020204" pitchFamily="34" charset="0"/>
              </a:rPr>
              <a:t>Helps delay the impact of the IP address drought.</a:t>
            </a:r>
          </a:p>
          <a:p>
            <a:pPr lvl="1"/>
            <a:r>
              <a:rPr lang="en-US" altLang="en-US" sz="2000" dirty="0">
                <a:latin typeface="Helvetica" panose="020B0604020202020204" pitchFamily="34" charset="0"/>
                <a:ea typeface="Roboto" charset="0"/>
                <a:cs typeface="Helvetica" panose="020B0604020202020204" pitchFamily="34" charset="0"/>
              </a:rPr>
              <a:t>Only long-term solution is to shift to a new IP scheme—IPv6 increases the possible address space from the addresses used in the current system.</a:t>
            </a:r>
          </a:p>
          <a:p>
            <a:pPr lvl="2"/>
            <a:r>
              <a:rPr lang="en-US" altLang="en-US" sz="1800" dirty="0">
                <a:latin typeface="Helvetica" panose="020B0604020202020204" pitchFamily="34" charset="0"/>
                <a:ea typeface="Roboto" charset="0"/>
                <a:cs typeface="Helvetica" panose="020B0604020202020204" pitchFamily="34" charset="0"/>
              </a:rPr>
              <a:t>IPv6 is not backward compatible with IPv4 and transition has been very slow.</a:t>
            </a:r>
          </a:p>
          <a:p>
            <a:pPr lvl="2"/>
            <a:r>
              <a:rPr lang="en-US" altLang="en-US" sz="1800" dirty="0">
                <a:latin typeface="Helvetica" panose="020B0604020202020204" pitchFamily="34" charset="0"/>
                <a:ea typeface="Roboto" charset="0"/>
                <a:cs typeface="Helvetica" panose="020B0604020202020204" pitchFamily="34" charset="0"/>
              </a:rPr>
              <a:t>When IPv6 is deployed, some of the benefits may include potentially improving speed, reliability, and security of the internet.</a:t>
            </a:r>
          </a:p>
          <a:p>
            <a:pPr lvl="2"/>
            <a:endParaRPr lang="en-US" altLang="en-US" dirty="0">
              <a:latin typeface="Roboto" charset="0"/>
              <a:ea typeface="Roboto" charset="0"/>
              <a:cs typeface="Roboto" charset="0"/>
            </a:endParaRPr>
          </a:p>
          <a:p>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1495992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80880"/>
            <a:ext cx="8446642" cy="5128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DNS: The Internet’s Phonebook</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9" name="Text Placeholder 3"/>
          <p:cNvSpPr txBox="1">
            <a:spLocks/>
          </p:cNvSpPr>
          <p:nvPr/>
        </p:nvSpPr>
        <p:spPr>
          <a:xfrm>
            <a:off x="1644652" y="1776250"/>
            <a:ext cx="8820149" cy="1600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en-US" cap="all" dirty="0">
                <a:solidFill>
                  <a:schemeClr val="bg1"/>
                </a:solidFill>
                <a:latin typeface="Roboto" charset="0"/>
                <a:ea typeface="Roboto" charset="0"/>
                <a:cs typeface="Roboto" charset="0"/>
              </a:rPr>
              <a:t>Internet directory service that allows devices and services to be named and discoverable</a:t>
            </a:r>
          </a:p>
        </p:txBody>
      </p:sp>
      <p:sp>
        <p:nvSpPr>
          <p:cNvPr id="10" name="Text Placeholder 2"/>
          <p:cNvSpPr txBox="1">
            <a:spLocks/>
          </p:cNvSpPr>
          <p:nvPr/>
        </p:nvSpPr>
        <p:spPr>
          <a:xfrm>
            <a:off x="1066800" y="1776249"/>
            <a:ext cx="9220200" cy="42653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domain name service (DNS): </a:t>
            </a:r>
            <a:r>
              <a:rPr lang="en-US" altLang="en-US" sz="2400" dirty="0">
                <a:latin typeface="Helvetica" panose="020B0604020202020204" pitchFamily="34" charset="0"/>
                <a:ea typeface="Roboto" charset="0"/>
                <a:cs typeface="Helvetica" panose="020B0604020202020204" pitchFamily="34" charset="0"/>
              </a:rPr>
              <a:t>Internet directory service that allows devices and services to be named and discoverable.</a:t>
            </a:r>
          </a:p>
          <a:p>
            <a:pPr lvl="1"/>
            <a:r>
              <a:rPr lang="en-US" altLang="en-US" sz="2000" dirty="0">
                <a:latin typeface="Helvetica" panose="020B0604020202020204" pitchFamily="34" charset="0"/>
                <a:ea typeface="Roboto" charset="0"/>
                <a:cs typeface="Helvetica" panose="020B0604020202020204" pitchFamily="34" charset="0"/>
              </a:rPr>
              <a:t>Distributed database that looks up host and domain names and returns the actual IP address for them.</a:t>
            </a:r>
          </a:p>
          <a:p>
            <a:pPr lvl="1"/>
            <a:r>
              <a:rPr lang="en-US" altLang="en-US" sz="2000" dirty="0">
                <a:latin typeface="Helvetica" panose="020B0604020202020204" pitchFamily="34" charset="0"/>
                <a:ea typeface="Roboto" charset="0"/>
                <a:cs typeface="Helvetica" panose="020B0604020202020204" pitchFamily="34" charset="0"/>
              </a:rPr>
              <a:t>Likened to a big, hierarchical set of phone books capable of finding Web and email servers and more.</a:t>
            </a:r>
          </a:p>
          <a:p>
            <a:pPr lvl="2"/>
            <a:r>
              <a:rPr lang="en-US" altLang="en-US" sz="1800" dirty="0">
                <a:latin typeface="Helvetica" panose="020B0604020202020204" pitchFamily="34" charset="0"/>
                <a:ea typeface="Roboto" charset="0"/>
                <a:cs typeface="Helvetica" panose="020B0604020202020204" pitchFamily="34" charset="0"/>
              </a:rPr>
              <a:t>These “phone books” are called </a:t>
            </a:r>
            <a:r>
              <a:rPr lang="en-US" altLang="en-US" sz="1800" i="1" dirty="0">
                <a:latin typeface="Helvetica" panose="020B0604020202020204" pitchFamily="34" charset="0"/>
                <a:ea typeface="Roboto" charset="0"/>
                <a:cs typeface="Helvetica" panose="020B0604020202020204" pitchFamily="34" charset="0"/>
              </a:rPr>
              <a:t>nameservers</a:t>
            </a:r>
            <a:r>
              <a:rPr lang="en-US" altLang="en-US" sz="1800" dirty="0">
                <a:latin typeface="Helvetica" panose="020B0604020202020204" pitchFamily="34" charset="0"/>
                <a:ea typeface="Roboto" charset="0"/>
                <a:cs typeface="Helvetica" panose="020B0604020202020204" pitchFamily="34" charset="0"/>
              </a:rPr>
              <a:t> and they work together to create the DNS.</a:t>
            </a:r>
          </a:p>
          <a:p>
            <a:pPr lvl="1"/>
            <a:r>
              <a:rPr lang="en-US" altLang="en-US" sz="2000" dirty="0">
                <a:latin typeface="Helvetica" panose="020B0604020202020204" pitchFamily="34" charset="0"/>
                <a:ea typeface="Roboto" charset="0"/>
                <a:cs typeface="Helvetica" panose="020B0604020202020204" pitchFamily="34" charset="0"/>
              </a:rPr>
              <a:t>The system also remembers what’s it’s done.</a:t>
            </a:r>
          </a:p>
          <a:p>
            <a:pPr lvl="2"/>
            <a:r>
              <a:rPr lang="en-US" altLang="en-US" sz="1800" b="1" dirty="0">
                <a:solidFill>
                  <a:srgbClr val="006CA7"/>
                </a:solidFill>
                <a:latin typeface="Helvetica" panose="020B0604020202020204" pitchFamily="34" charset="0"/>
                <a:ea typeface="Roboto" charset="0"/>
                <a:cs typeface="Helvetica" panose="020B0604020202020204" pitchFamily="34" charset="0"/>
              </a:rPr>
              <a:t>cache:</a:t>
            </a:r>
            <a:r>
              <a:rPr lang="en-US" altLang="en-US" sz="1800" dirty="0">
                <a:solidFill>
                  <a:srgbClr val="006CA7"/>
                </a:solidFill>
                <a:latin typeface="Helvetica" panose="020B0604020202020204" pitchFamily="34" charset="0"/>
                <a:ea typeface="Roboto" charset="0"/>
                <a:cs typeface="Helvetica" panose="020B0604020202020204" pitchFamily="34" charset="0"/>
              </a:rPr>
              <a:t> </a:t>
            </a:r>
            <a:r>
              <a:rPr lang="en-US" altLang="en-US" sz="1800" dirty="0">
                <a:latin typeface="Helvetica" panose="020B0604020202020204" pitchFamily="34" charset="0"/>
                <a:ea typeface="Roboto" charset="0"/>
                <a:cs typeface="Helvetica" panose="020B0604020202020204" pitchFamily="34" charset="0"/>
              </a:rPr>
              <a:t>Temporary storage space used to speed computing tasks.</a:t>
            </a:r>
          </a:p>
        </p:txBody>
      </p:sp>
    </p:spTree>
    <p:extLst>
      <p:ext uri="{BB962C8B-B14F-4D97-AF65-F5344CB8AC3E}">
        <p14:creationId xmlns:p14="http://schemas.microsoft.com/office/powerpoint/2010/main" val="426882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5"/>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Figure 16.3: Finding </a:t>
            </a:r>
            <a:r>
              <a:rPr lang="en-US" sz="2700" dirty="0">
                <a:latin typeface="Helvetica" panose="020B0604020202020204" pitchFamily="34" charset="0"/>
                <a:ea typeface="Roboto" charset="0"/>
                <a:cs typeface="Helvetica" panose="020B0604020202020204" pitchFamily="34" charset="0"/>
              </a:rPr>
              <a:t>an IP Address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5" name="Picture 4">
            <a:extLst>
              <a:ext uri="{FF2B5EF4-FFF2-40B4-BE49-F238E27FC236}">
                <a16:creationId xmlns:a16="http://schemas.microsoft.com/office/drawing/2014/main" id="{AAC7D2AB-033E-F049-82FD-9A3343AFD6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 y="1801009"/>
            <a:ext cx="8908473" cy="3689472"/>
          </a:xfrm>
          <a:prstGeom prst="rect">
            <a:avLst/>
          </a:prstGeom>
        </p:spPr>
      </p:pic>
    </p:spTree>
    <p:extLst>
      <p:ext uri="{BB962C8B-B14F-4D97-AF65-F5344CB8AC3E}">
        <p14:creationId xmlns:p14="http://schemas.microsoft.com/office/powerpoint/2010/main" val="1449916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926770"/>
            <a:ext cx="9220200" cy="412975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latin typeface="Helvetica" panose="020B0604020202020204" pitchFamily="34" charset="0"/>
                <a:ea typeface="Roboto" charset="0"/>
                <a:cs typeface="Helvetica" panose="020B0604020202020204" pitchFamily="34" charset="0"/>
              </a:rPr>
              <a:t>Usually happens when system security updates are not installed correctly or in a timely manner.</a:t>
            </a:r>
            <a:endParaRPr lang="en-US" altLang="en-US" sz="2400" b="1" dirty="0" smtClean="0">
              <a:solidFill>
                <a:schemeClr val="accent6">
                  <a:lumMod val="75000"/>
                </a:schemeClr>
              </a:solidFill>
              <a:latin typeface="Helvetica" panose="020B0604020202020204" pitchFamily="34" charset="0"/>
              <a:ea typeface="Roboto" charset="0"/>
              <a:cs typeface="Helvetica" panose="020B0604020202020204" pitchFamily="34" charset="0"/>
            </a:endParaRPr>
          </a:p>
          <a:p>
            <a:r>
              <a:rPr lang="en-US" altLang="en-US" sz="2400" i="1" dirty="0" smtClean="0">
                <a:latin typeface="Helvetica" panose="020B0604020202020204" pitchFamily="34" charset="0"/>
                <a:ea typeface="Roboto" charset="0"/>
                <a:cs typeface="Helvetica" panose="020B0604020202020204" pitchFamily="34" charset="0"/>
              </a:rPr>
              <a:t>Cache poisoning </a:t>
            </a:r>
            <a:r>
              <a:rPr lang="en-US" sz="2400" dirty="0" smtClean="0">
                <a:latin typeface="Helvetica" panose="020B0604020202020204" pitchFamily="34" charset="0"/>
                <a:ea typeface="Roboto" charset="0"/>
                <a:cs typeface="Helvetica" panose="020B0604020202020204" pitchFamily="34" charset="0"/>
              </a:rPr>
              <a:t>exploits a hole in DNS software, redirecting users to sites they didn’t request. </a:t>
            </a:r>
          </a:p>
          <a:p>
            <a:pPr lvl="1"/>
            <a:r>
              <a:rPr lang="en-US" dirty="0" smtClean="0">
                <a:latin typeface="Helvetica" panose="020B0604020202020204" pitchFamily="34" charset="0"/>
                <a:ea typeface="Roboto" charset="0"/>
                <a:cs typeface="Helvetica" panose="020B0604020202020204" pitchFamily="34" charset="0"/>
              </a:rPr>
              <a:t>In many cases users are redirected imposter sites for the purpose of harvesting passwords and credit card data.</a:t>
            </a:r>
            <a:endParaRPr lang="en-US"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81913"/>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But What if the DNS Gets Hacked?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564409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1916"/>
            <a:ext cx="8446642" cy="695325"/>
          </a:xfrm>
          <a:prstGeom prst="rect">
            <a:avLst/>
          </a:prstGeom>
        </p:spPr>
        <p:txBody>
          <a:bodyPr>
            <a:normAutofit/>
          </a:bodyPr>
          <a:lstStyle/>
          <a:p>
            <a:pPr algn="l"/>
            <a:r>
              <a:rPr lang="en-US" sz="2700" dirty="0">
                <a:latin typeface="Helvetica" panose="020B0604020202020204" pitchFamily="34" charset="0"/>
                <a:ea typeface="Roboto" charset="0"/>
                <a:cs typeface="Helvetica" panose="020B0604020202020204" pitchFamily="34" charset="0"/>
              </a:rPr>
              <a:t>Learning Objectives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4"/>
          <p:cNvSpPr txBox="1">
            <a:spLocks/>
          </p:cNvSpPr>
          <p:nvPr/>
        </p:nvSpPr>
        <p:spPr>
          <a:xfrm>
            <a:off x="1066799" y="1699468"/>
            <a:ext cx="9220201" cy="438082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Understand the layers that make up the Internet—application protocol, transmission control protocol, and Internet protocol—and describe why each is important.</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Discuss the benefits of Internet architecture in general and TCP/IP in particular.</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Name applications that should use TCP and others that might use UDP.</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Understand what a router does and the role these devices play in networking.</a:t>
            </a:r>
          </a:p>
          <a:p>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1661399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9773"/>
            <a:ext cx="5317067" cy="695325"/>
          </a:xfrm>
          <a:prstGeom prst="rect">
            <a:avLst/>
          </a:prstGeom>
        </p:spPr>
        <p:txBody>
          <a:bodyPr>
            <a:normAutofit/>
          </a:bodyPr>
          <a:lstStyle/>
          <a:p>
            <a:pPr algn="l"/>
            <a:r>
              <a:rPr lang="en-US" sz="2700" dirty="0">
                <a:latin typeface="Helvetica" panose="020B0604020202020204" pitchFamily="34" charset="0"/>
                <a:ea typeface="Roboto" charset="0"/>
                <a:cs typeface="Helvetica" panose="020B0604020202020204" pitchFamily="34" charset="0"/>
              </a:rPr>
              <a:t>Learning Objectives (cont’d)</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4"/>
          <p:cNvSpPr txBox="1">
            <a:spLocks/>
          </p:cNvSpPr>
          <p:nvPr/>
        </p:nvSpPr>
        <p:spPr>
          <a:xfrm>
            <a:off x="1066799" y="1699468"/>
            <a:ext cx="9220201" cy="438082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5"/>
            </a:pPr>
            <a:r>
              <a:rPr lang="en-US" altLang="en-US" sz="2400" dirty="0">
                <a:latin typeface="Helvetica" panose="020B0604020202020204" pitchFamily="34" charset="0"/>
                <a:ea typeface="Roboto" charset="0"/>
                <a:cs typeface="Helvetica" panose="020B0604020202020204" pitchFamily="34" charset="0"/>
              </a:rPr>
              <a:t>Conduct a traceroute and discuss the output, demonstrating how Internet interconnections work in getting messages from point to point.</a:t>
            </a:r>
          </a:p>
          <a:p>
            <a:pPr marL="457200" indent="-457200">
              <a:buFont typeface="+mj-lt"/>
              <a:buAutoNum type="arabicPeriod" startAt="5"/>
            </a:pPr>
            <a:r>
              <a:rPr lang="en-US" altLang="en-US" sz="2400" dirty="0">
                <a:latin typeface="Helvetica" panose="020B0604020202020204" pitchFamily="34" charset="0"/>
                <a:ea typeface="Roboto" charset="0"/>
                <a:cs typeface="Helvetica" panose="020B0604020202020204" pitchFamily="34" charset="0"/>
              </a:rPr>
              <a:t>Understand why mastery of Internet infrastructure is critical to modern finance and be able to discuss the risks in automated trading systems.</a:t>
            </a:r>
          </a:p>
          <a:p>
            <a:pPr marL="457200" indent="-457200">
              <a:buFont typeface="+mj-lt"/>
              <a:buAutoNum type="arabicPeriod" startAt="5"/>
            </a:pPr>
            <a:r>
              <a:rPr lang="en-US" altLang="en-US" sz="2400" dirty="0">
                <a:latin typeface="Helvetica" panose="020B0604020202020204" pitchFamily="34" charset="0"/>
                <a:ea typeface="Roboto" charset="0"/>
                <a:cs typeface="Helvetica" panose="020B0604020202020204" pitchFamily="34" charset="0"/>
              </a:rPr>
              <a:t>Describe VoIP, and contrast circuit versus packet switching, along with organizational benefits and limitations of each.</a:t>
            </a:r>
          </a:p>
          <a:p>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966103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91151"/>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TCP/IP: The Internet’s Secret Sauce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1" y="1828800"/>
            <a:ext cx="9220200" cy="420806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TCP (transmission control protocol): </a:t>
            </a:r>
            <a:r>
              <a:rPr lang="en-US" altLang="en-US" sz="2400" dirty="0">
                <a:latin typeface="Helvetica" panose="020B0604020202020204" pitchFamily="34" charset="0"/>
                <a:ea typeface="Roboto" charset="0"/>
                <a:cs typeface="Helvetica" panose="020B0604020202020204" pitchFamily="34" charset="0"/>
              </a:rPr>
              <a:t>Works at both ends of internet communication to ensure a perfect copy of a message is sent.</a:t>
            </a:r>
          </a:p>
          <a:p>
            <a:pPr lvl="1"/>
            <a:r>
              <a:rPr lang="en-US" altLang="en-US" dirty="0">
                <a:latin typeface="Helvetica" panose="020B0604020202020204" pitchFamily="34" charset="0"/>
                <a:ea typeface="Roboto" charset="0"/>
                <a:cs typeface="Helvetica" panose="020B0604020202020204" pitchFamily="34" charset="0"/>
              </a:rPr>
              <a:t>Slices up the Web page into smaller chunks. </a:t>
            </a:r>
          </a:p>
          <a:p>
            <a:pPr lvl="2"/>
            <a:r>
              <a:rPr lang="en-US" altLang="en-US" sz="1800" b="1" dirty="0">
                <a:solidFill>
                  <a:srgbClr val="006CA7"/>
                </a:solidFill>
                <a:latin typeface="Helvetica" panose="020B0604020202020204" pitchFamily="34" charset="0"/>
                <a:ea typeface="Roboto" charset="0"/>
                <a:cs typeface="Helvetica" panose="020B0604020202020204" pitchFamily="34" charset="0"/>
              </a:rPr>
              <a:t>packets</a:t>
            </a:r>
            <a:r>
              <a:rPr lang="en-US" altLang="en-US" sz="1800" dirty="0">
                <a:solidFill>
                  <a:srgbClr val="006CA7"/>
                </a:solidFill>
                <a:latin typeface="Helvetica" panose="020B0604020202020204" pitchFamily="34" charset="0"/>
                <a:ea typeface="Roboto" charset="0"/>
                <a:cs typeface="Helvetica" panose="020B0604020202020204" pitchFamily="34" charset="0"/>
              </a:rPr>
              <a:t> </a:t>
            </a:r>
            <a:r>
              <a:rPr lang="en-US" altLang="en-US" sz="1800" b="1" dirty="0">
                <a:solidFill>
                  <a:srgbClr val="006CA7"/>
                </a:solidFill>
                <a:latin typeface="Helvetica" panose="020B0604020202020204" pitchFamily="34" charset="0"/>
                <a:ea typeface="Roboto" charset="0"/>
                <a:cs typeface="Helvetica" panose="020B0604020202020204" pitchFamily="34" charset="0"/>
              </a:rPr>
              <a:t>(or datagrams): </a:t>
            </a:r>
            <a:r>
              <a:rPr lang="en-US" altLang="en-US" sz="1800" dirty="0">
                <a:latin typeface="Helvetica" panose="020B0604020202020204" pitchFamily="34" charset="0"/>
                <a:ea typeface="Roboto" charset="0"/>
                <a:cs typeface="Helvetica" panose="020B0604020202020204" pitchFamily="34" charset="0"/>
              </a:rPr>
              <a:t>Unit of data forwarded by a network. All internet transmissions are divided into packets.</a:t>
            </a:r>
          </a:p>
          <a:p>
            <a:r>
              <a:rPr lang="en-US" altLang="en-US" sz="2400" b="1" dirty="0">
                <a:solidFill>
                  <a:srgbClr val="006CA7"/>
                </a:solidFill>
                <a:latin typeface="Helvetica" panose="020B0604020202020204" pitchFamily="34" charset="0"/>
                <a:ea typeface="Roboto" charset="0"/>
                <a:cs typeface="Helvetica" panose="020B0604020202020204" pitchFamily="34" charset="0"/>
              </a:rPr>
              <a:t>IP (internet protocol): </a:t>
            </a:r>
            <a:r>
              <a:rPr lang="en-US" altLang="en-US" sz="2400" dirty="0">
                <a:latin typeface="Helvetica" panose="020B0604020202020204" pitchFamily="34" charset="0"/>
                <a:ea typeface="Roboto" charset="0"/>
                <a:cs typeface="Helvetica" panose="020B0604020202020204" pitchFamily="34" charset="0"/>
              </a:rPr>
              <a:t>Routing protocol that is in charge of forwarding packets on the internet.</a:t>
            </a:r>
          </a:p>
          <a:p>
            <a:pPr lvl="1"/>
            <a:r>
              <a:rPr lang="en-US" altLang="en-US" dirty="0">
                <a:latin typeface="Helvetica" panose="020B0604020202020204" pitchFamily="34" charset="0"/>
                <a:ea typeface="Roboto" charset="0"/>
                <a:cs typeface="Helvetica" panose="020B0604020202020204" pitchFamily="34" charset="0"/>
              </a:rPr>
              <a:t>The relay work is done via </a:t>
            </a:r>
            <a:r>
              <a:rPr lang="en-US" altLang="en-US" b="1" dirty="0">
                <a:solidFill>
                  <a:srgbClr val="006CA7"/>
                </a:solidFill>
                <a:latin typeface="Helvetica" panose="020B0604020202020204" pitchFamily="34" charset="0"/>
                <a:ea typeface="Roboto" charset="0"/>
                <a:cs typeface="Helvetica" panose="020B0604020202020204" pitchFamily="34" charset="0"/>
              </a:rPr>
              <a:t>routers:</a:t>
            </a:r>
            <a:r>
              <a:rPr lang="en-US" altLang="en-US" dirty="0">
                <a:solidFill>
                  <a:srgbClr val="006CA7"/>
                </a:solidFill>
                <a:latin typeface="Helvetica" panose="020B0604020202020204" pitchFamily="34" charset="0"/>
                <a:ea typeface="Roboto" charset="0"/>
                <a:cs typeface="Helvetica" panose="020B0604020202020204" pitchFamily="34" charset="0"/>
              </a:rPr>
              <a:t> </a:t>
            </a:r>
            <a:r>
              <a:rPr lang="en-US" altLang="en-US" dirty="0">
                <a:latin typeface="Helvetica" panose="020B0604020202020204" pitchFamily="34" charset="0"/>
                <a:ea typeface="Roboto" charset="0"/>
                <a:cs typeface="Helvetica" panose="020B0604020202020204" pitchFamily="34" charset="0"/>
              </a:rPr>
              <a:t>A computing device that connects networks and exchanges data between them.</a:t>
            </a:r>
          </a:p>
          <a:p>
            <a:endParaRPr lang="en-US" dirty="0">
              <a:latin typeface="Roboto"/>
              <a:ea typeface="Helvetica" charset="0"/>
              <a:cs typeface="Helvetica" charset="0"/>
            </a:endParaRPr>
          </a:p>
          <a:p>
            <a:endParaRPr lang="en-US" altLang="en-US" dirty="0">
              <a:latin typeface="Helvetica" panose="020B0604020202020204" pitchFamily="34" charset="0"/>
              <a:ea typeface="Roboto" charset="0"/>
              <a:cs typeface="Helvetica" panose="020B0604020202020204" pitchFamily="34" charset="0"/>
            </a:endParaRPr>
          </a:p>
        </p:txBody>
      </p:sp>
    </p:spTree>
    <p:extLst>
      <p:ext uri="{BB962C8B-B14F-4D97-AF65-F5344CB8AC3E}">
        <p14:creationId xmlns:p14="http://schemas.microsoft.com/office/powerpoint/2010/main" val="142789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6"/>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Figure 16.4: TCP/IP </a:t>
            </a:r>
            <a:r>
              <a:rPr lang="en-US" sz="2700" dirty="0">
                <a:latin typeface="Helvetica" panose="020B0604020202020204" pitchFamily="34" charset="0"/>
                <a:ea typeface="Roboto" charset="0"/>
                <a:cs typeface="Helvetica" panose="020B0604020202020204" pitchFamily="34" charset="0"/>
              </a:rPr>
              <a:t>in Action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5" name="Picture 4">
            <a:extLst>
              <a:ext uri="{FF2B5EF4-FFF2-40B4-BE49-F238E27FC236}">
                <a16:creationId xmlns:a16="http://schemas.microsoft.com/office/drawing/2014/main" id="{0BB4AE9C-18EC-234B-89D2-957750E77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1877" y="1580477"/>
            <a:ext cx="6408245" cy="4572007"/>
          </a:xfrm>
          <a:prstGeom prst="rect">
            <a:avLst/>
          </a:prstGeom>
        </p:spPr>
      </p:pic>
    </p:spTree>
    <p:extLst>
      <p:ext uri="{BB962C8B-B14F-4D97-AF65-F5344CB8AC3E}">
        <p14:creationId xmlns:p14="http://schemas.microsoft.com/office/powerpoint/2010/main" val="1216330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5"/>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charset="0"/>
                <a:ea typeface="Helvetica" charset="0"/>
                <a:cs typeface="Helvetica" charset="0"/>
              </a:rPr>
              <a:t>UDP/VOIP</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3739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altLang="en-US" sz="2400" b="1" dirty="0">
                <a:solidFill>
                  <a:srgbClr val="006CA7"/>
                </a:solidFill>
                <a:latin typeface="Helvetica" charset="0"/>
                <a:ea typeface="Helvetica" charset="0"/>
                <a:cs typeface="Helvetica" charset="0"/>
              </a:rPr>
              <a:t>UDP (user datagram protocol): </a:t>
            </a:r>
            <a:r>
              <a:rPr lang="en-US" altLang="en-US" sz="2400" dirty="0">
                <a:latin typeface="Helvetica" charset="0"/>
                <a:ea typeface="Helvetica" charset="0"/>
                <a:cs typeface="Helvetica" charset="0"/>
              </a:rPr>
              <a:t>Operates instead of a TCP in applications where delivery speed is important and quality can be sacrificed.</a:t>
            </a:r>
            <a:endParaRPr lang="en-US" sz="2400" dirty="0">
              <a:latin typeface="Helvetica" charset="0"/>
              <a:ea typeface="Helvetica" charset="0"/>
              <a:cs typeface="Helvetica" charset="0"/>
            </a:endParaRPr>
          </a:p>
          <a:p>
            <a:pPr lvl="0"/>
            <a:r>
              <a:rPr lang="en-US" altLang="en-US" sz="2400" b="1" dirty="0">
                <a:solidFill>
                  <a:srgbClr val="006CA7"/>
                </a:solidFill>
                <a:latin typeface="Helvetica" charset="0"/>
                <a:ea typeface="Helvetica" charset="0"/>
                <a:cs typeface="Helvetica" charset="0"/>
              </a:rPr>
              <a:t>VoIP: </a:t>
            </a:r>
            <a:r>
              <a:rPr lang="en-US" altLang="en-US" sz="2400" dirty="0">
                <a:latin typeface="Helvetica" charset="0"/>
                <a:ea typeface="Helvetica" charset="0"/>
                <a:cs typeface="Helvetica" charset="0"/>
              </a:rPr>
              <a:t>Transmission technologies that enable voice communications to take place over the Internet and private packet-switched networks.</a:t>
            </a:r>
            <a:endParaRPr lang="en-US" altLang="en-US" dirty="0">
              <a:latin typeface="Helvetica" charset="0"/>
              <a:ea typeface="Helvetica" charset="0"/>
              <a:cs typeface="Helvetica" charset="0"/>
            </a:endParaRPr>
          </a:p>
        </p:txBody>
      </p:sp>
    </p:spTree>
    <p:extLst>
      <p:ext uri="{BB962C8B-B14F-4D97-AF65-F5344CB8AC3E}">
        <p14:creationId xmlns:p14="http://schemas.microsoft.com/office/powerpoint/2010/main" val="2128854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36634" y="581014"/>
            <a:ext cx="5317067" cy="695325"/>
          </a:xfrm>
          <a:prstGeom prst="rect">
            <a:avLst/>
          </a:prstGeom>
        </p:spPr>
        <p:txBody>
          <a:bodyPr>
            <a:normAutofit/>
          </a:bodyPr>
          <a:lstStyle/>
          <a:p>
            <a:pPr algn="l"/>
            <a:r>
              <a:rPr lang="en-US" sz="2700" dirty="0">
                <a:latin typeface="Helvetica" panose="020B0604020202020204" pitchFamily="34" charset="0"/>
                <a:ea typeface="Roboto" charset="0"/>
                <a:cs typeface="Helvetica" panose="020B0604020202020204" pitchFamily="34" charset="0"/>
              </a:rPr>
              <a:t>Learning Objectives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Content Placeholder 4"/>
          <p:cNvSpPr txBox="1">
            <a:spLocks/>
          </p:cNvSpPr>
          <p:nvPr/>
        </p:nvSpPr>
        <p:spPr>
          <a:xfrm>
            <a:off x="1066800" y="1699467"/>
            <a:ext cx="9220200" cy="426722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Describe how the technologies of the Internet combine to answer these questions: What are you looking for? Where is it? And how do we get there?</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Interpret a URL, understand what hosts and domains are, describe how domain registration works, describe cybersquatting, and give examples of conditions that constitute a valid and invalid domain-related trademark dispute.</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Describe certain aspects of the Internet infrastructure that are fault-tolerant and support load balancing.</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Discuss the role of hosts, domains, IP addresses, and the DNS in making the Internet work.</a:t>
            </a:r>
          </a:p>
          <a:p>
            <a:pPr marL="0" indent="0">
              <a:buFont typeface="Arial"/>
              <a:buNone/>
            </a:pPr>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1878631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79773"/>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What Connects the Routers and Computers?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8099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smtClean="0">
                <a:latin typeface="Helvetica" panose="020B0604020202020204" pitchFamily="34" charset="0"/>
                <a:ea typeface="Roboto" charset="0"/>
                <a:cs typeface="Helvetica" panose="020B0604020202020204" pitchFamily="34" charset="0"/>
              </a:rPr>
              <a:t>Routers are connected wirelessly or by cables.</a:t>
            </a:r>
          </a:p>
          <a:p>
            <a:pPr lvl="1"/>
            <a:r>
              <a:rPr lang="en-US" altLang="en-US" dirty="0" smtClean="0">
                <a:latin typeface="Helvetica" panose="020B0604020202020204" pitchFamily="34" charset="0"/>
                <a:ea typeface="Roboto" charset="0"/>
                <a:cs typeface="Helvetica" panose="020B0604020202020204" pitchFamily="34" charset="0"/>
              </a:rPr>
              <a:t>Copper cables with transmissions sent through via electricity.</a:t>
            </a:r>
          </a:p>
          <a:p>
            <a:pPr lvl="1"/>
            <a:r>
              <a:rPr lang="en-US" altLang="en-US" dirty="0" smtClean="0">
                <a:latin typeface="Helvetica" panose="020B0604020202020204" pitchFamily="34" charset="0"/>
                <a:ea typeface="Roboto" charset="0"/>
                <a:cs typeface="Helvetica" panose="020B0604020202020204" pitchFamily="34" charset="0"/>
              </a:rPr>
              <a:t> Fiber-optic lines—glass lined cables that transmit light.</a:t>
            </a:r>
          </a:p>
          <a:p>
            <a:r>
              <a:rPr lang="en-US" altLang="en-US" sz="2400" b="1" dirty="0" smtClean="0">
                <a:solidFill>
                  <a:srgbClr val="006CA7"/>
                </a:solidFill>
                <a:latin typeface="Helvetica" panose="020B0604020202020204" pitchFamily="34" charset="0"/>
                <a:ea typeface="Roboto" charset="0"/>
                <a:cs typeface="Helvetica" panose="020B0604020202020204" pitchFamily="34" charset="0"/>
              </a:rPr>
              <a:t>peering:</a:t>
            </a:r>
            <a:r>
              <a:rPr lang="en-US" altLang="en-US" sz="2400" dirty="0" smtClean="0">
                <a:solidFill>
                  <a:srgbClr val="006CA7"/>
                </a:solidFill>
                <a:latin typeface="Helvetica" panose="020B0604020202020204" pitchFamily="34" charset="0"/>
                <a:ea typeface="Roboto" charset="0"/>
                <a:cs typeface="Helvetica" panose="020B0604020202020204" pitchFamily="34" charset="0"/>
              </a:rPr>
              <a:t> </a:t>
            </a:r>
            <a:r>
              <a:rPr lang="en-US" altLang="en-US" sz="2400" dirty="0" smtClean="0">
                <a:latin typeface="Helvetica" panose="020B0604020202020204" pitchFamily="34" charset="0"/>
                <a:ea typeface="Roboto" charset="0"/>
                <a:cs typeface="Helvetica" panose="020B0604020202020204" pitchFamily="34" charset="0"/>
              </a:rPr>
              <a:t>When separate ISPs link their networks to swap traffic on the Internet.</a:t>
            </a:r>
          </a:p>
          <a:p>
            <a:pPr lvl="1"/>
            <a:r>
              <a:rPr lang="en-US" altLang="en-US" dirty="0" smtClean="0">
                <a:latin typeface="Helvetica" panose="020B0604020202020204" pitchFamily="34" charset="0"/>
                <a:ea typeface="Roboto" charset="0"/>
                <a:cs typeface="Helvetica" panose="020B0604020202020204" pitchFamily="34" charset="0"/>
              </a:rPr>
              <a:t>Takes place at neutral sites called Internet exchange points (IXPs).</a:t>
            </a:r>
          </a:p>
          <a:p>
            <a:pPr marL="0" indent="0">
              <a:buFont typeface="Arial"/>
              <a:buNone/>
            </a:pPr>
            <a:endParaRPr lang="en-US" altLang="en-US" dirty="0">
              <a:latin typeface="Roboto" charset="0"/>
              <a:ea typeface="Roboto" charset="0"/>
              <a:cs typeface="Roboto" charset="0"/>
            </a:endParaRPr>
          </a:p>
        </p:txBody>
      </p:sp>
    </p:spTree>
    <p:extLst>
      <p:ext uri="{BB962C8B-B14F-4D97-AF65-F5344CB8AC3E}">
        <p14:creationId xmlns:p14="http://schemas.microsoft.com/office/powerpoint/2010/main" val="2674731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4"/>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Finance Has a Need for Speed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83196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altLang="en-US" b="1" dirty="0">
                <a:solidFill>
                  <a:srgbClr val="006CA7"/>
                </a:solidFill>
                <a:latin typeface="Helvetica" charset="0"/>
                <a:ea typeface="Helvetica" charset="0"/>
                <a:cs typeface="Helvetica" charset="0"/>
              </a:rPr>
              <a:t>colocation facility: </a:t>
            </a:r>
            <a:r>
              <a:rPr lang="en-US" dirty="0">
                <a:latin typeface="Helvetica" charset="0"/>
                <a:ea typeface="Helvetica" charset="0"/>
                <a:cs typeface="Helvetica" charset="0"/>
              </a:rPr>
              <a:t>Provides a place where the gear from multiple firms can come together and where the peering of Internet traffic can take place. Equipment connecting in colos could be high-speed lines from ISPs, telecom lines from large private data centers, ore even servers hosted in a colo to be closer to high-speed Internet connections.</a:t>
            </a:r>
          </a:p>
          <a:p>
            <a:pPr lvl="0"/>
            <a:r>
              <a:rPr lang="en-US" altLang="en-US" dirty="0">
                <a:latin typeface="Helvetica" charset="0"/>
                <a:ea typeface="Helvetica" charset="0"/>
                <a:cs typeface="Helvetica" charset="0"/>
              </a:rPr>
              <a:t>Less than a decade ago, eighty milliseconds was acceptably low latency, but now trading firms are pushing below one millisecond into microseconds, and soon, nanoseconds.</a:t>
            </a:r>
          </a:p>
          <a:p>
            <a:pPr lvl="0"/>
            <a:r>
              <a:rPr lang="en-US" altLang="en-US" dirty="0">
                <a:latin typeface="Helvetica" charset="0"/>
                <a:ea typeface="Helvetica" charset="0"/>
                <a:cs typeface="Helvetica" charset="0"/>
              </a:rPr>
              <a:t>But also recognize that this kind of automated trading comes with risks. Systems that run on their own can move many billions in the blink of an eye, and the actions of one system may cascade, triggering actions by others.</a:t>
            </a:r>
          </a:p>
          <a:p>
            <a:pPr lvl="0"/>
            <a:endParaRPr lang="en-US" altLang="en-US" sz="1800" dirty="0">
              <a:latin typeface="Helvetica" charset="0"/>
              <a:ea typeface="Helvetica" charset="0"/>
              <a:cs typeface="Helvetica" charset="0"/>
            </a:endParaRPr>
          </a:p>
        </p:txBody>
      </p:sp>
    </p:spTree>
    <p:extLst>
      <p:ext uri="{BB962C8B-B14F-4D97-AF65-F5344CB8AC3E}">
        <p14:creationId xmlns:p14="http://schemas.microsoft.com/office/powerpoint/2010/main" val="913030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4"/>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Watching the Packet Path via Traceroute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51269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smtClean="0">
                <a:latin typeface="Helvetica" panose="020B0604020202020204" pitchFamily="34" charset="0"/>
                <a:ea typeface="Roboto" charset="0"/>
                <a:cs typeface="Helvetica" panose="020B0604020202020204" pitchFamily="34" charset="0"/>
              </a:rPr>
              <a:t>Traceroute repeatedly sends a cluster of three packets starting at the first router connected to a computer.</a:t>
            </a:r>
          </a:p>
          <a:p>
            <a:pPr lvl="1"/>
            <a:r>
              <a:rPr lang="en-US" altLang="en-US" dirty="0" smtClean="0">
                <a:latin typeface="Helvetica" panose="020B0604020202020204" pitchFamily="34" charset="0"/>
                <a:ea typeface="Roboto" charset="0"/>
                <a:cs typeface="Helvetica" panose="020B0604020202020204" pitchFamily="34" charset="0"/>
              </a:rPr>
              <a:t>Builds out the path that packets take to their destination.</a:t>
            </a:r>
          </a:p>
          <a:p>
            <a:r>
              <a:rPr lang="en-US" altLang="en-US" sz="2400" dirty="0" smtClean="0">
                <a:latin typeface="Helvetica" panose="020B0604020202020204" pitchFamily="34" charset="0"/>
                <a:ea typeface="Roboto" charset="0"/>
                <a:cs typeface="Helvetica" panose="020B0604020202020204" pitchFamily="34" charset="0"/>
              </a:rPr>
              <a:t>Built into all major desktop operating systems.</a:t>
            </a:r>
          </a:p>
          <a:p>
            <a:r>
              <a:rPr lang="en-US" altLang="en-US" sz="2400" dirty="0" smtClean="0">
                <a:latin typeface="Helvetica" panose="020B0604020202020204" pitchFamily="34" charset="0"/>
                <a:ea typeface="Roboto" charset="0"/>
                <a:cs typeface="Helvetica" panose="020B0604020202020204" pitchFamily="34" charset="0"/>
              </a:rPr>
              <a:t>Several Web sites will run it between locations.</a:t>
            </a:r>
          </a:p>
          <a:p>
            <a:r>
              <a:rPr lang="en-US" altLang="en-US" sz="2400" dirty="0" smtClean="0">
                <a:latin typeface="Helvetica" panose="020B0604020202020204" pitchFamily="34" charset="0"/>
                <a:ea typeface="Roboto" charset="0"/>
                <a:cs typeface="Helvetica" panose="020B0604020202020204" pitchFamily="34" charset="0"/>
              </a:rPr>
              <a:t>Neat way to explore how the Internet works.</a:t>
            </a:r>
            <a:endParaRPr lang="en-US" altLang="en-US" sz="2400" dirty="0">
              <a:latin typeface="Helvetica" panose="020B0604020202020204" pitchFamily="34" charset="0"/>
              <a:ea typeface="Roboto" charset="0"/>
              <a:cs typeface="Helvetica" panose="020B0604020202020204" pitchFamily="34" charset="0"/>
            </a:endParaRPr>
          </a:p>
        </p:txBody>
      </p:sp>
    </p:spTree>
    <p:extLst>
      <p:ext uri="{BB962C8B-B14F-4D97-AF65-F5344CB8AC3E}">
        <p14:creationId xmlns:p14="http://schemas.microsoft.com/office/powerpoint/2010/main" val="1822190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80590"/>
            <a:ext cx="8446641" cy="944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Figure 16.5: Traceroute </a:t>
            </a:r>
            <a:r>
              <a:rPr lang="en-US" sz="2700" dirty="0">
                <a:latin typeface="Helvetica" panose="020B0604020202020204" pitchFamily="34" charset="0"/>
                <a:ea typeface="Roboto" charset="0"/>
                <a:cs typeface="Helvetica" panose="020B0604020202020204" pitchFamily="34" charset="0"/>
              </a:rPr>
              <a:t>Between Irish Firm Vistatec and </a:t>
            </a:r>
            <a:r>
              <a:rPr lang="en-US" sz="2700" dirty="0" smtClean="0">
                <a:latin typeface="Helvetica" panose="020B0604020202020204" pitchFamily="34" charset="0"/>
                <a:ea typeface="Roboto" charset="0"/>
                <a:cs typeface="Helvetica" panose="020B0604020202020204" pitchFamily="34" charset="0"/>
              </a:rPr>
              <a:t>Boston </a:t>
            </a:r>
            <a:r>
              <a:rPr lang="en-US" sz="2700" dirty="0">
                <a:latin typeface="Helvetica" panose="020B0604020202020204" pitchFamily="34" charset="0"/>
                <a:ea typeface="Roboto" charset="0"/>
                <a:cs typeface="Helvetica" panose="020B0604020202020204" pitchFamily="34" charset="0"/>
              </a:rPr>
              <a:t>College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5" name="Picture 4">
            <a:extLst>
              <a:ext uri="{FF2B5EF4-FFF2-40B4-BE49-F238E27FC236}">
                <a16:creationId xmlns:a16="http://schemas.microsoft.com/office/drawing/2014/main" id="{22284247-DFAC-4A45-938F-4E559D1FC5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800" y="1940235"/>
            <a:ext cx="8926945" cy="3297858"/>
          </a:xfrm>
          <a:prstGeom prst="rect">
            <a:avLst/>
          </a:prstGeom>
        </p:spPr>
      </p:pic>
    </p:spTree>
    <p:extLst>
      <p:ext uri="{BB962C8B-B14F-4D97-AF65-F5344CB8AC3E}">
        <p14:creationId xmlns:p14="http://schemas.microsoft.com/office/powerpoint/2010/main" val="509823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6"/>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There’s Another Internet?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7807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latin typeface="Helvetica" panose="020B0604020202020204" pitchFamily="34" charset="0"/>
                <a:ea typeface="Roboto" charset="0"/>
                <a:cs typeface="Helvetica" panose="020B0604020202020204" pitchFamily="34" charset="0"/>
              </a:rPr>
              <a:t>Internet2 is a research network created by a consortium of research, academic, industry, and government firms. </a:t>
            </a:r>
          </a:p>
          <a:p>
            <a:r>
              <a:rPr lang="en-US" sz="2400" dirty="0" smtClean="0">
                <a:latin typeface="Helvetica" panose="020B0604020202020204" pitchFamily="34" charset="0"/>
                <a:ea typeface="Roboto" charset="0"/>
                <a:cs typeface="Helvetica" panose="020B0604020202020204" pitchFamily="34" charset="0"/>
              </a:rPr>
              <a:t>These organizations have collectively set up a high-performance network running at speeds of up to one hundred gigabits per second to support and experiment with demanding applications. </a:t>
            </a:r>
            <a:endParaRPr lang="en-US" sz="2400" dirty="0">
              <a:latin typeface="Helvetica" panose="020B0604020202020204" pitchFamily="34" charset="0"/>
              <a:ea typeface="Roboto" charset="0"/>
              <a:cs typeface="Helvetica" panose="020B0604020202020204" pitchFamily="34" charset="0"/>
            </a:endParaRPr>
          </a:p>
        </p:txBody>
      </p:sp>
    </p:spTree>
    <p:extLst>
      <p:ext uri="{BB962C8B-B14F-4D97-AF65-F5344CB8AC3E}">
        <p14:creationId xmlns:p14="http://schemas.microsoft.com/office/powerpoint/2010/main" val="3815437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6"/>
            <a:ext cx="5317067"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Learning Objectives</a:t>
            </a:r>
            <a:endParaRPr lang="en-US" sz="2700" dirty="0">
              <a:latin typeface="Helvetica" panose="020B0604020202020204" pitchFamily="34" charset="0"/>
              <a:ea typeface="Roboto" charset="0"/>
              <a:cs typeface="Helvetica"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5705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Understand the last-mile problem and be able to discuss the pros and cons of various broadband technologies, including DSL, cable, fiber, and various wireless offerings.</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Describe mobile technologies known as 4G and the emerging 5G.</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Understand the issue of Net neutrality and put forth arguments supporting or criticizing the concept.</a:t>
            </a:r>
          </a:p>
          <a:p>
            <a:endParaRPr lang="en-US" sz="2000" dirty="0">
              <a:latin typeface="Roboto" charset="0"/>
              <a:ea typeface="Roboto" charset="0"/>
              <a:cs typeface="Roboto" charset="0"/>
            </a:endParaRPr>
          </a:p>
        </p:txBody>
      </p:sp>
    </p:spTree>
    <p:extLst>
      <p:ext uri="{BB962C8B-B14F-4D97-AF65-F5344CB8AC3E}">
        <p14:creationId xmlns:p14="http://schemas.microsoft.com/office/powerpoint/2010/main" val="4153734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4"/>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Last Mile: Faster Speed, Broader Access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TextBox 4"/>
          <p:cNvSpPr txBox="1"/>
          <p:nvPr/>
        </p:nvSpPr>
        <p:spPr>
          <a:xfrm>
            <a:off x="1066799" y="1660869"/>
            <a:ext cx="9220201" cy="4093428"/>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last mile: </a:t>
            </a:r>
            <a:r>
              <a:rPr lang="en-US" altLang="en-US" sz="2400" dirty="0">
                <a:latin typeface="Helvetica" charset="0"/>
                <a:ea typeface="Helvetica" charset="0"/>
                <a:cs typeface="Helvetica" charset="0"/>
              </a:rPr>
              <a:t>Technologies that connect end users to the Internet. The last-mile problem refers to the fact that these connections are usually the slowest part of the network.</a:t>
            </a:r>
            <a:endParaRPr lang="en-US" sz="2400" dirty="0">
              <a:latin typeface="Helvetica" charset="0"/>
              <a:ea typeface="Helvetica" charset="0"/>
              <a:cs typeface="Helvetica" charset="0"/>
            </a:endParaRPr>
          </a:p>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Internet backbone: </a:t>
            </a:r>
            <a:r>
              <a:rPr lang="en-US" altLang="en-US" sz="2400" dirty="0">
                <a:latin typeface="Helvetica" charset="0"/>
                <a:ea typeface="Helvetica" charset="0"/>
                <a:cs typeface="Helvetica" charset="0"/>
              </a:rPr>
              <a:t>High-speed data lines that interconnect and collectively form the core of the Internet.</a:t>
            </a:r>
          </a:p>
          <a:p>
            <a:pPr marL="342900" indent="-342900">
              <a:buFont typeface="Arial" panose="020B0604020202020204" pitchFamily="34" charset="0"/>
              <a:buChar char="•"/>
            </a:pPr>
            <a:r>
              <a:rPr lang="en-US" altLang="en-US" sz="2400" b="1" dirty="0">
                <a:solidFill>
                  <a:srgbClr val="006CA7"/>
                </a:solidFill>
                <a:latin typeface="Helvetica" charset="0"/>
                <a:ea typeface="Helvetica" charset="0"/>
                <a:cs typeface="Helvetica" charset="0"/>
              </a:rPr>
              <a:t>Amdahl’s Law: </a:t>
            </a:r>
            <a:r>
              <a:rPr lang="en-US" altLang="ja-JP" sz="2400" dirty="0">
                <a:latin typeface="Helvetica" charset="0"/>
                <a:ea typeface="Helvetica" charset="0"/>
                <a:cs typeface="Helvetica" charset="0"/>
              </a:rPr>
              <a:t>System</a:t>
            </a:r>
            <a:r>
              <a:rPr lang="en-US" altLang="en-US" sz="2400" dirty="0">
                <a:latin typeface="Helvetica" charset="0"/>
                <a:ea typeface="Helvetica" charset="0"/>
                <a:cs typeface="Helvetica" charset="0"/>
              </a:rPr>
              <a:t>’</a:t>
            </a:r>
            <a:r>
              <a:rPr lang="en-US" altLang="ja-JP" sz="2400" dirty="0">
                <a:latin typeface="Helvetica" charset="0"/>
                <a:ea typeface="Helvetica" charset="0"/>
                <a:cs typeface="Helvetica" charset="0"/>
              </a:rPr>
              <a:t>s speed is determined by its slowest component.</a:t>
            </a:r>
          </a:p>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broadband: </a:t>
            </a:r>
            <a:r>
              <a:rPr lang="en-US" altLang="ja-JP" sz="2400" dirty="0">
                <a:latin typeface="Helvetica" charset="0"/>
                <a:ea typeface="Helvetica" charset="0"/>
                <a:cs typeface="Helvetica" charset="0"/>
              </a:rPr>
              <a:t>High-speed Internet connections.</a:t>
            </a:r>
            <a:endParaRPr lang="en-US" sz="2400" dirty="0">
              <a:latin typeface="Helvetica" charset="0"/>
              <a:ea typeface="Helvetica" charset="0"/>
              <a:cs typeface="Helvetica" charset="0"/>
            </a:endParaRPr>
          </a:p>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bandwidth: </a:t>
            </a:r>
            <a:r>
              <a:rPr lang="en-US" altLang="ja-JP" sz="2400" dirty="0">
                <a:latin typeface="Helvetica" charset="0"/>
                <a:ea typeface="Helvetica" charset="0"/>
                <a:cs typeface="Helvetica" charset="0"/>
              </a:rPr>
              <a:t>Network transmission speeds that are expressed in some form of bits per second (bps).</a:t>
            </a:r>
            <a:endParaRPr lang="en-US" sz="2400" dirty="0">
              <a:latin typeface="Helvetica" charset="0"/>
              <a:ea typeface="Helvetica" charset="0"/>
              <a:cs typeface="Helvetica" charset="0"/>
            </a:endParaRPr>
          </a:p>
          <a:p>
            <a:pPr marL="342900" indent="-342900">
              <a:buFont typeface="Arial" panose="020B0604020202020204" pitchFamily="34" charset="0"/>
              <a:buChar char="•"/>
            </a:pP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597291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1066800" y="1699468"/>
            <a:ext cx="9220200" cy="442537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smtClean="0">
                <a:latin typeface="Helvetica" panose="020B0604020202020204" pitchFamily="34" charset="0"/>
                <a:ea typeface="Roboto" charset="0"/>
                <a:cs typeface="Helvetica" panose="020B0604020202020204" pitchFamily="34" charset="0"/>
              </a:rPr>
              <a:t>Uses thick copper wire to offer broadband access.</a:t>
            </a:r>
          </a:p>
          <a:p>
            <a:pPr lvl="1"/>
            <a:r>
              <a:rPr lang="en-US" altLang="en-US" b="1" dirty="0" smtClean="0">
                <a:solidFill>
                  <a:srgbClr val="006CA7"/>
                </a:solidFill>
                <a:latin typeface="Helvetica" panose="020B0604020202020204" pitchFamily="34" charset="0"/>
                <a:ea typeface="Roboto" charset="0"/>
                <a:cs typeface="Helvetica" panose="020B0604020202020204" pitchFamily="34" charset="0"/>
              </a:rPr>
              <a:t>coaxial cable:</a:t>
            </a:r>
            <a:r>
              <a:rPr lang="en-US" altLang="en-US" dirty="0" smtClean="0">
                <a:solidFill>
                  <a:srgbClr val="006CA7"/>
                </a:solidFill>
                <a:latin typeface="Helvetica" panose="020B0604020202020204" pitchFamily="34" charset="0"/>
                <a:ea typeface="Roboto" charset="0"/>
                <a:cs typeface="Helvetica" panose="020B0604020202020204" pitchFamily="34" charset="0"/>
              </a:rPr>
              <a:t> </a:t>
            </a:r>
            <a:r>
              <a:rPr lang="en-US" altLang="en-US" dirty="0" smtClean="0">
                <a:latin typeface="Helvetica" panose="020B0604020202020204" pitchFamily="34" charset="0"/>
                <a:ea typeface="Roboto" charset="0"/>
                <a:cs typeface="Helvetica" panose="020B0604020202020204" pitchFamily="34" charset="0"/>
              </a:rPr>
              <a:t>Insulated copper cable used by television providers.</a:t>
            </a:r>
          </a:p>
          <a:p>
            <a:pPr lvl="1"/>
            <a:r>
              <a:rPr lang="en-US" altLang="en-US" dirty="0" smtClean="0">
                <a:latin typeface="Helvetica" panose="020B0604020202020204" pitchFamily="34" charset="0"/>
                <a:ea typeface="Roboto" charset="0"/>
                <a:cs typeface="Helvetica" panose="020B0604020202020204" pitchFamily="34" charset="0"/>
              </a:rPr>
              <a:t>Has shielding that reduces electrical interference.</a:t>
            </a:r>
          </a:p>
          <a:p>
            <a:pPr lvl="2"/>
            <a:r>
              <a:rPr lang="en-US" altLang="en-US" sz="2400" dirty="0" smtClean="0">
                <a:latin typeface="Helvetica" panose="020B0604020202020204" pitchFamily="34" charset="0"/>
                <a:ea typeface="Roboto" charset="0"/>
                <a:cs typeface="Helvetica" panose="020B0604020202020204" pitchFamily="34" charset="0"/>
              </a:rPr>
              <a:t>Allows cable signals to travel longer distances without degrading and with less chance of interference.</a:t>
            </a:r>
          </a:p>
          <a:p>
            <a:r>
              <a:rPr lang="en-US" altLang="en-US" sz="2400" dirty="0" smtClean="0">
                <a:latin typeface="Helvetica" panose="020B0604020202020204" pitchFamily="34" charset="0"/>
                <a:ea typeface="Roboto" charset="0"/>
                <a:cs typeface="Helvetica" panose="020B0604020202020204" pitchFamily="34" charset="0"/>
              </a:rPr>
              <a:t>Limitation: Requires customers to share bandwidth with neighbors.</a:t>
            </a:r>
            <a:endParaRPr lang="en-US" altLang="en-US" sz="24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79773"/>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Cable Broadband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09711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45483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smtClean="0">
                <a:solidFill>
                  <a:srgbClr val="006CA7"/>
                </a:solidFill>
                <a:latin typeface="Helvetica" panose="020B0604020202020204" pitchFamily="34" charset="0"/>
                <a:ea typeface="Roboto" charset="0"/>
                <a:cs typeface="Helvetica" panose="020B0604020202020204" pitchFamily="34" charset="0"/>
              </a:rPr>
              <a:t>digital subscriber line (DSL): </a:t>
            </a:r>
            <a:r>
              <a:rPr lang="en-US" altLang="en-US" sz="2400" dirty="0" smtClean="0">
                <a:latin typeface="Helvetica" panose="020B0604020202020204" pitchFamily="34" charset="0"/>
                <a:ea typeface="Roboto" charset="0"/>
                <a:cs typeface="Helvetica" panose="020B0604020202020204" pitchFamily="34" charset="0"/>
              </a:rPr>
              <a:t>Broadband technology that uses the wires of a local telephone network.</a:t>
            </a:r>
          </a:p>
          <a:p>
            <a:pPr lvl="1"/>
            <a:r>
              <a:rPr lang="en-US" altLang="en-US" dirty="0" smtClean="0">
                <a:latin typeface="Helvetica" panose="020B0604020202020204" pitchFamily="34" charset="0"/>
                <a:ea typeface="Roboto" charset="0"/>
                <a:cs typeface="Helvetica" panose="020B0604020202020204" pitchFamily="34" charset="0"/>
              </a:rPr>
              <a:t>Speeds vary depending on the technology deployed.</a:t>
            </a:r>
          </a:p>
          <a:p>
            <a:pPr lvl="1"/>
            <a:r>
              <a:rPr lang="en-US" altLang="en-US" dirty="0" smtClean="0">
                <a:latin typeface="Helvetica" panose="020B0604020202020204" pitchFamily="34" charset="0"/>
                <a:ea typeface="Roboto" charset="0"/>
                <a:cs typeface="Helvetica" panose="020B0604020202020204" pitchFamily="34" charset="0"/>
              </a:rPr>
              <a:t>Limitation—uses standard copper telephone wiring that lacks the shielding used by cable.</a:t>
            </a:r>
          </a:p>
          <a:p>
            <a:r>
              <a:rPr lang="en-US" altLang="en-US" sz="2400" dirty="0" smtClean="0">
                <a:latin typeface="Helvetica" panose="020B0604020202020204" pitchFamily="34" charset="0"/>
                <a:ea typeface="Roboto" charset="0"/>
                <a:cs typeface="Helvetica" panose="020B0604020202020204" pitchFamily="34" charset="0"/>
              </a:rPr>
              <a:t>Broadband over power line (BPL) technology has been available for years.</a:t>
            </a:r>
          </a:p>
          <a:p>
            <a:pPr lvl="1"/>
            <a:r>
              <a:rPr lang="en-US" altLang="en-US" dirty="0" smtClean="0">
                <a:latin typeface="Helvetica" panose="020B0604020202020204" pitchFamily="34" charset="0"/>
                <a:ea typeface="Roboto" charset="0"/>
                <a:cs typeface="Helvetica" panose="020B0604020202020204" pitchFamily="34" charset="0"/>
              </a:rPr>
              <a:t>Deployments are few because it is considered to be pricier and less practical than alternatives.</a:t>
            </a:r>
            <a:endParaRPr lang="en-US" altLang="en-US"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79771"/>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DSL: Phone Company Copper</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560092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25862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smtClean="0">
                <a:solidFill>
                  <a:srgbClr val="006CA7"/>
                </a:solidFill>
                <a:latin typeface="Helvetica" panose="020B0604020202020204" pitchFamily="34" charset="0"/>
                <a:ea typeface="Roboto" charset="0"/>
                <a:cs typeface="Helvetica" panose="020B0604020202020204" pitchFamily="34" charset="0"/>
              </a:rPr>
              <a:t>Fiber to the home (FTTH): </a:t>
            </a:r>
            <a:r>
              <a:rPr lang="en-US" altLang="en-US" sz="2400" dirty="0" smtClean="0">
                <a:latin typeface="Helvetica" panose="020B0604020202020204" pitchFamily="34" charset="0"/>
                <a:ea typeface="Roboto" charset="0"/>
                <a:cs typeface="Helvetica" panose="020B0604020202020204" pitchFamily="34" charset="0"/>
              </a:rPr>
              <a:t>Broadband service provided via light-transmitting fiber-optic cables.</a:t>
            </a:r>
          </a:p>
          <a:p>
            <a:pPr lvl="1"/>
            <a:r>
              <a:rPr lang="en-US" altLang="en-US" dirty="0" smtClean="0">
                <a:latin typeface="Helvetica" panose="020B0604020202020204" pitchFamily="34" charset="0"/>
                <a:ea typeface="Roboto" charset="0"/>
                <a:cs typeface="Helvetica" panose="020B0604020202020204" pitchFamily="34" charset="0"/>
              </a:rPr>
              <a:t>Fastest last-mile technology and works easily over long distances.</a:t>
            </a:r>
          </a:p>
          <a:p>
            <a:pPr lvl="1"/>
            <a:r>
              <a:rPr lang="en-US" altLang="en-US" dirty="0" smtClean="0">
                <a:latin typeface="Helvetica" panose="020B0604020202020204" pitchFamily="34" charset="0"/>
                <a:ea typeface="Roboto" charset="0"/>
                <a:cs typeface="Helvetica" panose="020B0604020202020204" pitchFamily="34" charset="0"/>
              </a:rPr>
              <a:t>Limitations:</a:t>
            </a:r>
          </a:p>
          <a:p>
            <a:pPr lvl="2"/>
            <a:r>
              <a:rPr lang="en-US" altLang="en-US" sz="1800" dirty="0" smtClean="0">
                <a:latin typeface="Helvetica" panose="020B0604020202020204" pitchFamily="34" charset="0"/>
                <a:ea typeface="Roboto" charset="0"/>
                <a:cs typeface="Helvetica" panose="020B0604020202020204" pitchFamily="34" charset="0"/>
              </a:rPr>
              <a:t>Need to build fiber infrastructure from scratch.</a:t>
            </a:r>
          </a:p>
          <a:p>
            <a:pPr lvl="2"/>
            <a:r>
              <a:rPr lang="en-US" altLang="en-US" sz="1800" dirty="0" smtClean="0">
                <a:latin typeface="Helvetica" panose="020B0604020202020204" pitchFamily="34" charset="0"/>
                <a:ea typeface="Roboto" charset="0"/>
                <a:cs typeface="Helvetica" panose="020B0604020202020204" pitchFamily="34" charset="0"/>
              </a:rPr>
              <a:t>Cost of buildout is enormous.</a:t>
            </a:r>
          </a:p>
        </p:txBody>
      </p:sp>
      <p:sp>
        <p:nvSpPr>
          <p:cNvPr id="3" name="Title 1"/>
          <p:cNvSpPr txBox="1">
            <a:spLocks/>
          </p:cNvSpPr>
          <p:nvPr/>
        </p:nvSpPr>
        <p:spPr>
          <a:xfrm>
            <a:off x="1840359" y="581916"/>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Fiber: A Light-filled Glass Pipe to Your Doorstep</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799094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066800" y="1699468"/>
            <a:ext cx="9220200" cy="483622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smtClean="0">
                <a:solidFill>
                  <a:srgbClr val="006CA7"/>
                </a:solidFill>
                <a:latin typeface="Helvetica" panose="020B0604020202020204" pitchFamily="34" charset="0"/>
                <a:ea typeface="Roboto" charset="0"/>
                <a:cs typeface="Helvetica" panose="020B0604020202020204" pitchFamily="34" charset="0"/>
              </a:rPr>
              <a:t>internet service provider (ISP): </a:t>
            </a:r>
            <a:r>
              <a:rPr lang="en-US" altLang="en-US" sz="2400" dirty="0" smtClean="0">
                <a:latin typeface="Helvetica" panose="020B0604020202020204" pitchFamily="34" charset="0"/>
                <a:ea typeface="Roboto" charset="0"/>
                <a:cs typeface="Helvetica" panose="020B0604020202020204" pitchFamily="34" charset="0"/>
              </a:rPr>
              <a:t>Organization or firm that provides access to the internet.</a:t>
            </a:r>
          </a:p>
          <a:p>
            <a:pPr lvl="1"/>
            <a:r>
              <a:rPr lang="en-US" altLang="en-US" dirty="0" smtClean="0">
                <a:latin typeface="Helvetica" panose="020B0604020202020204" pitchFamily="34" charset="0"/>
                <a:ea typeface="Roboto" charset="0"/>
                <a:cs typeface="Helvetica" panose="020B0604020202020204" pitchFamily="34" charset="0"/>
              </a:rPr>
              <a:t>Providers connect to one another, exchanging traffic and ensuring that messages can get to any other computer that’s online and willing to communicate.</a:t>
            </a:r>
          </a:p>
          <a:p>
            <a:r>
              <a:rPr lang="en-US" altLang="en-US" sz="2400" dirty="0" smtClean="0">
                <a:latin typeface="Helvetica" panose="020B0604020202020204" pitchFamily="34" charset="0"/>
                <a:ea typeface="Roboto" charset="0"/>
                <a:cs typeface="Helvetica" panose="020B0604020202020204" pitchFamily="34" charset="0"/>
              </a:rPr>
              <a:t>The internet was designed to be redundant and fault-tolerant—if one network, connecting wire, or server stops working, everything else should keep on running.</a:t>
            </a:r>
            <a:endParaRPr lang="en-US" altLang="en-US" sz="2400" dirty="0">
              <a:latin typeface="Helvetica" panose="020B0604020202020204" pitchFamily="34" charset="0"/>
              <a:ea typeface="Roboto" charset="0"/>
              <a:cs typeface="Helvetica" panose="020B0604020202020204" pitchFamily="34" charset="0"/>
            </a:endParaRPr>
          </a:p>
        </p:txBody>
      </p:sp>
      <p:sp>
        <p:nvSpPr>
          <p:cNvPr id="10" name="Title 1"/>
          <p:cNvSpPr txBox="1">
            <a:spLocks/>
          </p:cNvSpPr>
          <p:nvPr/>
        </p:nvSpPr>
        <p:spPr>
          <a:xfrm>
            <a:off x="1840359" y="580294"/>
            <a:ext cx="8446641"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Internet 101: Understanding How the Internet Works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217380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9"/>
            <a:ext cx="9220200" cy="396604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smtClean="0">
                <a:latin typeface="Helvetica" panose="020B0604020202020204" pitchFamily="34" charset="0"/>
                <a:ea typeface="Roboto" charset="0"/>
                <a:cs typeface="Helvetica" panose="020B0604020202020204" pitchFamily="34" charset="0"/>
              </a:rPr>
              <a:t>Mobile wireless service from cell phone access providers is delivered via cell towers.</a:t>
            </a:r>
          </a:p>
          <a:p>
            <a:r>
              <a:rPr lang="en-US" altLang="en-US" sz="2400" dirty="0" smtClean="0">
                <a:latin typeface="Helvetica" panose="020B0604020202020204" pitchFamily="34" charset="0"/>
                <a:ea typeface="Roboto" charset="0"/>
                <a:cs typeface="Helvetica" panose="020B0604020202020204" pitchFamily="34" charset="0"/>
              </a:rPr>
              <a:t>Providers require a wireless spectrum.</a:t>
            </a:r>
          </a:p>
          <a:p>
            <a:pPr lvl="1"/>
            <a:r>
              <a:rPr lang="en-US" altLang="en-US" sz="2200" b="1" dirty="0" smtClean="0">
                <a:solidFill>
                  <a:srgbClr val="006CA7"/>
                </a:solidFill>
                <a:latin typeface="Helvetica" panose="020B0604020202020204" pitchFamily="34" charset="0"/>
                <a:ea typeface="Roboto" charset="0"/>
                <a:cs typeface="Helvetica" panose="020B0604020202020204" pitchFamily="34" charset="0"/>
              </a:rPr>
              <a:t>wireless spectrum:</a:t>
            </a:r>
            <a:r>
              <a:rPr lang="en-US" altLang="en-US" sz="2200" dirty="0" smtClean="0">
                <a:solidFill>
                  <a:srgbClr val="006CA7"/>
                </a:solidFill>
                <a:latin typeface="Helvetica" panose="020B0604020202020204" pitchFamily="34" charset="0"/>
                <a:ea typeface="Roboto" charset="0"/>
                <a:cs typeface="Helvetica" panose="020B0604020202020204" pitchFamily="34" charset="0"/>
              </a:rPr>
              <a:t> </a:t>
            </a:r>
            <a:r>
              <a:rPr lang="en-US" altLang="en-US" sz="2200" dirty="0" smtClean="0">
                <a:latin typeface="Helvetica" panose="020B0604020202020204" pitchFamily="34" charset="0"/>
                <a:ea typeface="Roboto" charset="0"/>
                <a:cs typeface="Helvetica" panose="020B0604020202020204" pitchFamily="34" charset="0"/>
              </a:rPr>
              <a:t>Electromagnetic frequencies used for wireless communication.</a:t>
            </a:r>
          </a:p>
          <a:p>
            <a:pPr lvl="2"/>
            <a:r>
              <a:rPr lang="en-US" altLang="en-US" sz="1900" dirty="0" smtClean="0">
                <a:latin typeface="Helvetica" panose="020B0604020202020204" pitchFamily="34" charset="0"/>
                <a:ea typeface="Roboto" charset="0"/>
                <a:cs typeface="Helvetica" panose="020B0604020202020204" pitchFamily="34" charset="0"/>
              </a:rPr>
              <a:t>Most mobile cell phone services have to license spectrum.</a:t>
            </a:r>
          </a:p>
          <a:p>
            <a:pPr lvl="2"/>
            <a:r>
              <a:rPr lang="en-US" altLang="en-US" sz="1900" dirty="0" smtClean="0">
                <a:latin typeface="Helvetica" panose="020B0604020202020204" pitchFamily="34" charset="0"/>
                <a:ea typeface="Roboto" charset="0"/>
                <a:cs typeface="Helvetica" panose="020B0604020202020204" pitchFamily="34" charset="0"/>
              </a:rPr>
              <a:t>High-stakes regional bidding wars whenever governments put new spectrum up for license</a:t>
            </a:r>
          </a:p>
          <a:p>
            <a:r>
              <a:rPr lang="en-US" altLang="en-US" sz="2400" dirty="0" smtClean="0">
                <a:latin typeface="Helvetica" panose="020B0604020202020204" pitchFamily="34" charset="0"/>
                <a:ea typeface="Roboto" charset="0"/>
                <a:cs typeface="Helvetica" panose="020B0604020202020204" pitchFamily="34" charset="0"/>
              </a:rPr>
              <a:t>Mobile phone services usually have a number, followed by a G (for generation). The bigger the “G,” the faster and more reliable.</a:t>
            </a:r>
          </a:p>
          <a:p>
            <a:pPr lvl="2"/>
            <a:endParaRPr lang="en-US" altLang="en-US" sz="19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91151"/>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Wireless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19021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894113"/>
            <a:ext cx="9220200" cy="437471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smtClean="0">
                <a:latin typeface="Helvetica" panose="020B0604020202020204" pitchFamily="34" charset="0"/>
                <a:ea typeface="Roboto" charset="0"/>
                <a:cs typeface="Helvetica" panose="020B0604020202020204" pitchFamily="34" charset="0"/>
              </a:rPr>
              <a:t>Incompatible worldwide 3G technologies has been replaced by 4G mobile networks.</a:t>
            </a:r>
          </a:p>
          <a:p>
            <a:r>
              <a:rPr lang="en-US" altLang="en-US" sz="2400" dirty="0" smtClean="0">
                <a:latin typeface="Helvetica" panose="020B0604020202020204" pitchFamily="34" charset="0"/>
                <a:ea typeface="Roboto" charset="0"/>
                <a:cs typeface="Helvetica" panose="020B0604020202020204" pitchFamily="34" charset="0"/>
              </a:rPr>
              <a:t>The winner in 4G technologies is LTE (long-term evolution).</a:t>
            </a:r>
          </a:p>
          <a:p>
            <a:pPr lvl="1"/>
            <a:r>
              <a:rPr lang="en-US" altLang="en-US" dirty="0" smtClean="0">
                <a:latin typeface="Helvetica" panose="020B0604020202020204" pitchFamily="34" charset="0"/>
                <a:ea typeface="Roboto" charset="0"/>
                <a:cs typeface="Helvetica" panose="020B0604020202020204" pitchFamily="34" charset="0"/>
              </a:rPr>
              <a:t>US average download speeds above 40 Mbps and upload speeds near 20 Mbps are now common.</a:t>
            </a:r>
          </a:p>
          <a:p>
            <a:r>
              <a:rPr lang="en-US" altLang="en-US" sz="2400" dirty="0" smtClean="0">
                <a:latin typeface="Helvetica" panose="020B0604020202020204" pitchFamily="34" charset="0"/>
                <a:ea typeface="Roboto" charset="0"/>
                <a:cs typeface="Helvetica" panose="020B0604020202020204" pitchFamily="34" charset="0"/>
              </a:rPr>
              <a:t>Carriers have begun rolling out 5G services.</a:t>
            </a:r>
          </a:p>
          <a:p>
            <a:pPr lvl="1"/>
            <a:r>
              <a:rPr lang="en-US" altLang="en-US" dirty="0" smtClean="0">
                <a:latin typeface="Helvetica" panose="020B0604020202020204" pitchFamily="34" charset="0"/>
                <a:ea typeface="Roboto" charset="0"/>
                <a:cs typeface="Helvetica" panose="020B0604020202020204" pitchFamily="34" charset="0"/>
              </a:rPr>
              <a:t>Faster, more reliable, and have higher overall capacity than 4G networks.</a:t>
            </a:r>
            <a:endParaRPr lang="en-US" altLang="en-US"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79773"/>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Wireless (cont’d)</a:t>
            </a:r>
          </a:p>
          <a:p>
            <a:endParaRPr lang="en-US" sz="2700" dirty="0">
              <a:latin typeface="Roboto" charset="0"/>
              <a:ea typeface="Roboto" charset="0"/>
              <a:cs typeface="Roboto"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2550657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8215" y="581916"/>
            <a:ext cx="9268513"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Table 16.1: Average </a:t>
            </a:r>
            <a:r>
              <a:rPr lang="en-US" sz="2700" dirty="0">
                <a:latin typeface="Helvetica" panose="020B0604020202020204" pitchFamily="34" charset="0"/>
                <a:ea typeface="Roboto" charset="0"/>
                <a:cs typeface="Helvetica" panose="020B0604020202020204" pitchFamily="34" charset="0"/>
              </a:rPr>
              <a:t>Demand Usage by Function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TextBox 4"/>
          <p:cNvSpPr txBox="1"/>
          <p:nvPr/>
        </p:nvSpPr>
        <p:spPr>
          <a:xfrm>
            <a:off x="9270124" y="3605048"/>
            <a:ext cx="184731" cy="369332"/>
          </a:xfrm>
          <a:prstGeom prst="rect">
            <a:avLst/>
          </a:prstGeom>
          <a:noFill/>
        </p:spPr>
        <p:txBody>
          <a:bodyPr wrap="none" rtlCol="0">
            <a:spAutoFit/>
          </a:bodyPr>
          <a:lstStyle/>
          <a:p>
            <a:endParaRPr lang="en-US" dirty="0"/>
          </a:p>
        </p:txBody>
      </p:sp>
      <p:sp>
        <p:nvSpPr>
          <p:cNvPr id="6" name="Rectangle 1"/>
          <p:cNvSpPr>
            <a:spLocks noChangeArrowheads="1"/>
          </p:cNvSpPr>
          <p:nvPr/>
        </p:nvSpPr>
        <p:spPr bwMode="auto">
          <a:xfrm>
            <a:off x="838200" y="2813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5860" y="2208554"/>
            <a:ext cx="8659091" cy="2440892"/>
          </a:xfrm>
          <a:prstGeom prst="rect">
            <a:avLst/>
          </a:prstGeom>
        </p:spPr>
      </p:pic>
    </p:spTree>
    <p:extLst>
      <p:ext uri="{BB962C8B-B14F-4D97-AF65-F5344CB8AC3E}">
        <p14:creationId xmlns:p14="http://schemas.microsoft.com/office/powerpoint/2010/main" val="1930093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9CAF-76D0-8641-A057-37153DD5B9A6}"/>
              </a:ext>
            </a:extLst>
          </p:cNvPr>
          <p:cNvSpPr txBox="1">
            <a:spLocks/>
          </p:cNvSpPr>
          <p:nvPr/>
        </p:nvSpPr>
        <p:spPr>
          <a:xfrm>
            <a:off x="1838215" y="581916"/>
            <a:ext cx="8430313"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5G: A Slow Roll-out to a Faster Wireless Network</a:t>
            </a:r>
          </a:p>
        </p:txBody>
      </p:sp>
      <p:pic>
        <p:nvPicPr>
          <p:cNvPr id="3" name="Picture 2">
            <a:extLst>
              <a:ext uri="{FF2B5EF4-FFF2-40B4-BE49-F238E27FC236}">
                <a16:creationId xmlns:a16="http://schemas.microsoft.com/office/drawing/2014/main" id="{E7714816-C99C-924A-8775-582CFC32B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a:extLst>
              <a:ext uri="{FF2B5EF4-FFF2-40B4-BE49-F238E27FC236}">
                <a16:creationId xmlns:a16="http://schemas.microsoft.com/office/drawing/2014/main" id="{A132552C-023D-BA4D-832E-946CECF3DD6C}"/>
              </a:ext>
            </a:extLst>
          </p:cNvPr>
          <p:cNvSpPr txBox="1">
            <a:spLocks/>
          </p:cNvSpPr>
          <p:nvPr/>
        </p:nvSpPr>
        <p:spPr>
          <a:xfrm>
            <a:off x="1066800" y="1743292"/>
            <a:ext cx="9220200" cy="443261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smtClean="0">
                <a:latin typeface="Helvetica" panose="020B0604020202020204" pitchFamily="34" charset="0"/>
                <a:ea typeface="Roboto" charset="0"/>
                <a:cs typeface="Helvetica" panose="020B0604020202020204" pitchFamily="34" charset="0"/>
              </a:rPr>
              <a:t>New 5G networks offering gigabit-plus speeds will provide a credible rival to home television and data packages offered by cable firms.</a:t>
            </a:r>
          </a:p>
          <a:p>
            <a:r>
              <a:rPr lang="en-US" altLang="en-US" sz="2000" dirty="0" smtClean="0">
                <a:latin typeface="Helvetica" panose="020B0604020202020204" pitchFamily="34" charset="0"/>
                <a:ea typeface="Roboto" charset="0"/>
                <a:cs typeface="Helvetica" panose="020B0604020202020204" pitchFamily="34" charset="0"/>
              </a:rPr>
              <a:t>Infrastructure and devices need to be upgraded.</a:t>
            </a:r>
          </a:p>
          <a:p>
            <a:r>
              <a:rPr lang="en-US" altLang="en-US" sz="2000" dirty="0" smtClean="0">
                <a:latin typeface="Helvetica" panose="020B0604020202020204" pitchFamily="34" charset="0"/>
                <a:ea typeface="Roboto" charset="0"/>
                <a:cs typeface="Helvetica" panose="020B0604020202020204" pitchFamily="34" charset="0"/>
              </a:rPr>
              <a:t>Former FCC Chair Tom Wheeler says this means that “5G may be the last physical network overhaul in generations as upgrades will now be only a matter of replacing software and low-cost, commodity components.”</a:t>
            </a:r>
          </a:p>
          <a:p>
            <a:r>
              <a:rPr lang="en-US" altLang="en-US" sz="2000" dirty="0" smtClean="0">
                <a:latin typeface="Helvetica" panose="020B0604020202020204" pitchFamily="34" charset="0"/>
                <a:ea typeface="Roboto" charset="0"/>
                <a:cs typeface="Helvetica" panose="020B0604020202020204" pitchFamily="34" charset="0"/>
              </a:rPr>
              <a:t>5G may be a catalyst for all sorts of applications, including self-driving automobiles, emergency response communication, telemedicine, “bespoke” network offerings for VR, AR, and high-speed game streaming, and smart city sensors for things like traffic routing, air and water monitoring, and community safety.</a:t>
            </a:r>
          </a:p>
          <a:p>
            <a:endParaRPr lang="en-US" altLang="en-US" sz="2000" dirty="0" smtClean="0">
              <a:latin typeface="Helvetica" panose="020B0604020202020204" pitchFamily="34" charset="0"/>
              <a:ea typeface="Roboto" charset="0"/>
              <a:cs typeface="Helvetica" panose="020B0604020202020204" pitchFamily="34" charset="0"/>
            </a:endParaRPr>
          </a:p>
          <a:p>
            <a:endParaRPr lang="en-US" altLang="en-US" sz="2000" dirty="0" smtClean="0">
              <a:latin typeface="Helvetica" panose="020B0604020202020204" pitchFamily="34" charset="0"/>
              <a:ea typeface="Roboto" charset="0"/>
              <a:cs typeface="Helvetica" panose="020B0604020202020204" pitchFamily="34" charset="0"/>
            </a:endParaRPr>
          </a:p>
          <a:p>
            <a:endParaRPr lang="en-US" altLang="en-US" sz="2000" dirty="0">
              <a:latin typeface="Helvetica" panose="020B0604020202020204" pitchFamily="34" charset="0"/>
              <a:ea typeface="Roboto" charset="0"/>
              <a:cs typeface="Helvetica" panose="020B0604020202020204" pitchFamily="34" charset="0"/>
            </a:endParaRPr>
          </a:p>
        </p:txBody>
      </p:sp>
    </p:spTree>
    <p:extLst>
      <p:ext uri="{BB962C8B-B14F-4D97-AF65-F5344CB8AC3E}">
        <p14:creationId xmlns:p14="http://schemas.microsoft.com/office/powerpoint/2010/main" val="3672763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460706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smtClean="0">
                <a:latin typeface="Helvetica" panose="020B0604020202020204" pitchFamily="34" charset="0"/>
                <a:ea typeface="Roboto" charset="0"/>
                <a:cs typeface="Helvetica" panose="020B0604020202020204" pitchFamily="34" charset="0"/>
              </a:rPr>
              <a:t>Terrestrial wireless are provided by earth-bound base stations like cell phone towers.</a:t>
            </a:r>
          </a:p>
          <a:p>
            <a:pPr lvl="1"/>
            <a:r>
              <a:rPr lang="en-US" altLang="en-US" sz="2000" dirty="0" smtClean="0">
                <a:latin typeface="Helvetica" panose="020B0604020202020204" pitchFamily="34" charset="0"/>
                <a:ea typeface="Roboto" charset="0"/>
                <a:cs typeface="Helvetica" panose="020B0604020202020204" pitchFamily="34" charset="0"/>
              </a:rPr>
              <a:t>Possible via satellite.</a:t>
            </a:r>
          </a:p>
          <a:p>
            <a:r>
              <a:rPr lang="en-US" altLang="en-US" sz="2000" dirty="0" smtClean="0">
                <a:latin typeface="Helvetica" panose="020B0604020202020204" pitchFamily="34" charset="0"/>
                <a:ea typeface="Roboto" charset="0"/>
                <a:cs typeface="Helvetica" panose="020B0604020202020204" pitchFamily="34" charset="0"/>
              </a:rPr>
              <a:t>First residential satellite services were only used for downloads.</a:t>
            </a:r>
          </a:p>
          <a:p>
            <a:r>
              <a:rPr lang="en-US" altLang="en-US" sz="2000" dirty="0" smtClean="0">
                <a:latin typeface="Helvetica" panose="020B0604020202020204" pitchFamily="34" charset="0"/>
                <a:ea typeface="Roboto" charset="0"/>
                <a:cs typeface="Helvetica" panose="020B0604020202020204" pitchFamily="34" charset="0"/>
              </a:rPr>
              <a:t>Later some services were based on satellites in geosynchronous earth orbit (</a:t>
            </a:r>
            <a:r>
              <a:rPr lang="en-US" altLang="en-US" sz="2000" b="1" dirty="0" smtClean="0">
                <a:solidFill>
                  <a:srgbClr val="006CA7"/>
                </a:solidFill>
                <a:latin typeface="Helvetica" panose="020B0604020202020204" pitchFamily="34" charset="0"/>
                <a:ea typeface="Roboto" charset="0"/>
                <a:cs typeface="Helvetica" panose="020B0604020202020204" pitchFamily="34" charset="0"/>
              </a:rPr>
              <a:t>GEO</a:t>
            </a:r>
            <a:r>
              <a:rPr lang="en-US" altLang="en-US" sz="2000" dirty="0" smtClean="0">
                <a:latin typeface="Helvetica" panose="020B0604020202020204" pitchFamily="34" charset="0"/>
                <a:ea typeface="Roboto" charset="0"/>
                <a:cs typeface="Helvetica" panose="020B0604020202020204" pitchFamily="34" charset="0"/>
              </a:rPr>
              <a:t>).</a:t>
            </a:r>
          </a:p>
          <a:p>
            <a:r>
              <a:rPr lang="en-US" altLang="en-US" sz="2000" dirty="0" smtClean="0">
                <a:latin typeface="Helvetica" panose="020B0604020202020204" pitchFamily="34" charset="0"/>
                <a:ea typeface="Roboto" charset="0"/>
                <a:cs typeface="Helvetica" panose="020B0604020202020204" pitchFamily="34" charset="0"/>
              </a:rPr>
              <a:t>O3b has already begun to provide “fiber-quality” wireless service to underserved portions of the developing world, as well as others needing connectivity outside traditional cell networks (cruise ships and US Navy).</a:t>
            </a:r>
            <a:endParaRPr lang="en-US" altLang="en-US" sz="20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7" y="583483"/>
            <a:ext cx="8446643" cy="4556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Satellite Wireless and Schemes to Reach the Remote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88618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1" y="1699467"/>
            <a:ext cx="9220199" cy="487145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b="1" dirty="0" smtClean="0">
                <a:solidFill>
                  <a:srgbClr val="006CA7"/>
                </a:solidFill>
                <a:latin typeface="Helvetica" panose="020B0604020202020204" pitchFamily="34" charset="0"/>
                <a:ea typeface="Roboto" charset="0"/>
                <a:cs typeface="Helvetica" panose="020B0604020202020204" pitchFamily="34" charset="0"/>
              </a:rPr>
              <a:t>Wi-Fi:</a:t>
            </a:r>
            <a:r>
              <a:rPr lang="en-US" altLang="en-US" sz="2000" dirty="0" smtClean="0">
                <a:solidFill>
                  <a:srgbClr val="006CA7"/>
                </a:solidFill>
                <a:latin typeface="Helvetica" panose="020B0604020202020204" pitchFamily="34" charset="0"/>
                <a:ea typeface="Roboto" charset="0"/>
                <a:cs typeface="Helvetica" panose="020B0604020202020204" pitchFamily="34" charset="0"/>
              </a:rPr>
              <a:t> </a:t>
            </a:r>
            <a:r>
              <a:rPr lang="en-US" altLang="en-US" sz="2000" dirty="0" smtClean="0">
                <a:latin typeface="Helvetica" panose="020B0604020202020204" pitchFamily="34" charset="0"/>
                <a:ea typeface="Roboto" charset="0"/>
                <a:cs typeface="Helvetica" panose="020B0604020202020204" pitchFamily="34" charset="0"/>
              </a:rPr>
              <a:t>Wireless local-area networking devices.</a:t>
            </a:r>
          </a:p>
          <a:p>
            <a:pPr lvl="1"/>
            <a:r>
              <a:rPr lang="en-US" altLang="en-US" sz="2000" dirty="0" smtClean="0">
                <a:latin typeface="Helvetica" panose="020B0604020202020204" pitchFamily="34" charset="0"/>
                <a:ea typeface="Roboto" charset="0"/>
                <a:cs typeface="Helvetica" panose="020B0604020202020204" pitchFamily="34" charset="0"/>
              </a:rPr>
              <a:t>Stands for wireless fidelity.</a:t>
            </a:r>
          </a:p>
          <a:p>
            <a:pPr lvl="1"/>
            <a:r>
              <a:rPr lang="en-US" altLang="en-US" sz="2000" dirty="0" smtClean="0">
                <a:latin typeface="Helvetica" panose="020B0604020202020204" pitchFamily="34" charset="0"/>
                <a:ea typeface="Roboto" charset="0"/>
                <a:cs typeface="Helvetica" panose="020B0604020202020204" pitchFamily="34" charset="0"/>
              </a:rPr>
              <a:t>Wi-Fi antennas are built into their chipsets.</a:t>
            </a:r>
          </a:p>
          <a:p>
            <a:pPr lvl="1"/>
            <a:r>
              <a:rPr lang="en-US" altLang="en-US" sz="2000" dirty="0" smtClean="0">
                <a:latin typeface="Helvetica" panose="020B0604020202020204" pitchFamily="34" charset="0"/>
                <a:ea typeface="Roboto" charset="0"/>
                <a:cs typeface="Helvetica" panose="020B0604020202020204" pitchFamily="34" charset="0"/>
              </a:rPr>
              <a:t>To connect to the Internet, a device needs to be within range of a base station or hotspot.</a:t>
            </a:r>
          </a:p>
          <a:p>
            <a:r>
              <a:rPr lang="en-US" altLang="en-US" sz="2000" dirty="0" smtClean="0">
                <a:latin typeface="Helvetica" panose="020B0604020202020204" pitchFamily="34" charset="0"/>
                <a:ea typeface="Roboto" charset="0"/>
                <a:cs typeface="Helvetica" panose="020B0604020202020204" pitchFamily="34" charset="0"/>
              </a:rPr>
              <a:t>Wi-Fi base stations used in the home are usually bought by end users.</a:t>
            </a:r>
          </a:p>
          <a:p>
            <a:r>
              <a:rPr lang="en-US" altLang="en-US" sz="2000" dirty="0" smtClean="0">
                <a:latin typeface="Helvetica" panose="020B0604020202020204" pitchFamily="34" charset="0"/>
                <a:ea typeface="Roboto" charset="0"/>
                <a:cs typeface="Helvetica" panose="020B0604020202020204" pitchFamily="34" charset="0"/>
              </a:rPr>
              <a:t>They are then connected to a cable, DSL, or fiber provider.</a:t>
            </a:r>
          </a:p>
          <a:p>
            <a:r>
              <a:rPr lang="en-US" altLang="en-US" sz="2000" dirty="0" smtClean="0">
                <a:latin typeface="Helvetica" panose="020B0604020202020204" pitchFamily="34" charset="0"/>
                <a:ea typeface="Roboto" charset="0"/>
                <a:cs typeface="Helvetica" panose="020B0604020202020204" pitchFamily="34" charset="0"/>
              </a:rPr>
              <a:t>Wi-Fi equipped mobile devices also offer an opportunity to act as a personal hotspot.</a:t>
            </a:r>
          </a:p>
          <a:p>
            <a:pPr lvl="1"/>
            <a:r>
              <a:rPr lang="en-US" altLang="en-US" sz="2000" dirty="0" smtClean="0">
                <a:latin typeface="Helvetica" panose="020B0604020202020204" pitchFamily="34" charset="0"/>
                <a:ea typeface="Roboto" charset="0"/>
                <a:cs typeface="Helvetica" panose="020B0604020202020204" pitchFamily="34" charset="0"/>
              </a:rPr>
              <a:t>Connects to the Internet via the cell network.</a:t>
            </a:r>
          </a:p>
          <a:p>
            <a:pPr lvl="1"/>
            <a:r>
              <a:rPr lang="en-US" altLang="en-US" sz="2000" dirty="0" smtClean="0">
                <a:latin typeface="Helvetica" panose="020B0604020202020204" pitchFamily="34" charset="0"/>
                <a:ea typeface="Roboto" charset="0"/>
                <a:cs typeface="Helvetica" panose="020B0604020202020204" pitchFamily="34" charset="0"/>
              </a:rPr>
              <a:t>Allow nearby devices to also connect to the Internet.</a:t>
            </a:r>
          </a:p>
          <a:p>
            <a:r>
              <a:rPr lang="en-US" altLang="en-US" sz="2000" b="1" dirty="0" smtClean="0">
                <a:solidFill>
                  <a:srgbClr val="006CA7"/>
                </a:solidFill>
                <a:latin typeface="Helvetica" panose="020B0604020202020204" pitchFamily="34" charset="0"/>
                <a:ea typeface="Roboto" charset="0"/>
                <a:cs typeface="Helvetica" panose="020B0604020202020204" pitchFamily="34" charset="0"/>
              </a:rPr>
              <a:t>Bluetooth: </a:t>
            </a:r>
            <a:r>
              <a:rPr lang="en-US" altLang="en-US" sz="2000" dirty="0" smtClean="0">
                <a:latin typeface="Helvetica" panose="020B0604020202020204" pitchFamily="34" charset="0"/>
                <a:ea typeface="Roboto" charset="0"/>
                <a:cs typeface="Helvetica" panose="020B0604020202020204" pitchFamily="34" charset="0"/>
              </a:rPr>
              <a:t>A standard for short-range wireless connectivity, typically meant to eliminate cabling used for things like speakers, printers, cameras, and other devices. </a:t>
            </a:r>
            <a:endParaRPr lang="en-US" altLang="en-US" sz="2000" b="1" dirty="0" smtClean="0">
              <a:solidFill>
                <a:schemeClr val="accent6">
                  <a:lumMod val="75000"/>
                </a:schemeClr>
              </a:solidFill>
              <a:latin typeface="Helvetica" panose="020B0604020202020204" pitchFamily="34" charset="0"/>
              <a:ea typeface="Roboto" charset="0"/>
              <a:cs typeface="Helvetica" panose="020B0604020202020204" pitchFamily="34" charset="0"/>
            </a:endParaRPr>
          </a:p>
          <a:p>
            <a:pPr lvl="1"/>
            <a:endParaRPr lang="en-US" altLang="en-US" sz="20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36072" y="579772"/>
            <a:ext cx="8413984"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Wi-Fi and Other Hotspots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511892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6072" y="581915"/>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Net Neutrality: What’s Fair?</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Text Placeholder 3"/>
          <p:cNvSpPr txBox="1">
            <a:spLocks/>
          </p:cNvSpPr>
          <p:nvPr/>
        </p:nvSpPr>
        <p:spPr>
          <a:xfrm>
            <a:off x="1066799" y="1699468"/>
            <a:ext cx="9220201" cy="396654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latin typeface="Helvetica" panose="020B0604020202020204" pitchFamily="34" charset="0"/>
                <a:ea typeface="Roboto" charset="0"/>
                <a:cs typeface="Helvetica" panose="020B0604020202020204" pitchFamily="34" charset="0"/>
              </a:rPr>
              <a:t>Net neutrality is the principal that all Internet traffic should be treated equally.</a:t>
            </a:r>
          </a:p>
          <a:p>
            <a:pPr lvl="1"/>
            <a:r>
              <a:rPr lang="en-US" altLang="en-US" sz="2000" dirty="0">
                <a:latin typeface="Helvetica" panose="020B0604020202020204" pitchFamily="34" charset="0"/>
                <a:ea typeface="Roboto" charset="0"/>
                <a:cs typeface="Helvetica" panose="020B0604020202020204" pitchFamily="34" charset="0"/>
              </a:rPr>
              <a:t>Access providers have wanted to offer varying coverage, depending on the service used and bandwidth consumed.</a:t>
            </a:r>
          </a:p>
          <a:p>
            <a:pPr lvl="1"/>
            <a:r>
              <a:rPr lang="en-US" altLang="en-US" sz="2000" dirty="0">
                <a:latin typeface="Helvetica" panose="020B0604020202020204" pitchFamily="34" charset="0"/>
                <a:ea typeface="Roboto" charset="0"/>
                <a:cs typeface="Helvetica" panose="020B0604020202020204" pitchFamily="34" charset="0"/>
              </a:rPr>
              <a:t>Internet content providers worry that  without strong neutrality rules, ISPs may block content or favor their own offerings above rivals. </a:t>
            </a:r>
          </a:p>
          <a:p>
            <a:pPr lvl="1"/>
            <a:r>
              <a:rPr lang="en-US" altLang="en-US" sz="2000" dirty="0">
                <a:latin typeface="Helvetica" panose="020B0604020202020204" pitchFamily="34" charset="0"/>
                <a:ea typeface="Roboto" charset="0"/>
                <a:cs typeface="Helvetica" panose="020B0604020202020204" pitchFamily="34" charset="0"/>
              </a:rPr>
              <a:t>If network providers move away from flat-rate pricing toward usage-based pricing, this may limit innovation. </a:t>
            </a:r>
          </a:p>
          <a:p>
            <a:endParaRPr lang="en-US" sz="2000" dirty="0">
              <a:latin typeface="Roboto" charset="0"/>
              <a:ea typeface="Roboto" charset="0"/>
              <a:cs typeface="Roboto" charset="0"/>
            </a:endParaRPr>
          </a:p>
        </p:txBody>
      </p:sp>
    </p:spTree>
    <p:extLst>
      <p:ext uri="{BB962C8B-B14F-4D97-AF65-F5344CB8AC3E}">
        <p14:creationId xmlns:p14="http://schemas.microsoft.com/office/powerpoint/2010/main" val="2382058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84020"/>
            <a:ext cx="8446641" cy="6069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Figure 16.1: The </a:t>
            </a:r>
            <a:r>
              <a:rPr lang="en-US" sz="2700" dirty="0">
                <a:latin typeface="Helvetica" panose="020B0604020202020204" pitchFamily="34" charset="0"/>
                <a:ea typeface="Roboto" charset="0"/>
                <a:cs typeface="Helvetica" panose="020B0604020202020204" pitchFamily="34" charset="0"/>
              </a:rPr>
              <a:t>Internet Is a Network of Networks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Rectangle 4"/>
          <p:cNvSpPr/>
          <p:nvPr/>
        </p:nvSpPr>
        <p:spPr>
          <a:xfrm>
            <a:off x="1066800" y="1699468"/>
            <a:ext cx="3101163" cy="2308324"/>
          </a:xfrm>
          <a:prstGeom prst="rect">
            <a:avLst/>
          </a:prstGeom>
        </p:spPr>
        <p:txBody>
          <a:bodyPr wrap="square">
            <a:spAutoFit/>
          </a:bodyPr>
          <a:lstStyle/>
          <a:p>
            <a:r>
              <a:rPr lang="en-US" sz="2400" dirty="0">
                <a:solidFill>
                  <a:srgbClr val="000000"/>
                </a:solidFill>
                <a:latin typeface="Helvetica" panose="020B0604020202020204" pitchFamily="34" charset="0"/>
                <a:ea typeface="Roboto" charset="0"/>
                <a:cs typeface="Helvetica" panose="020B0604020202020204" pitchFamily="34" charset="0"/>
              </a:rPr>
              <a:t>In this diagram, the “state.edu” campus network is connected to other networks of the Internet via two ISPs.</a:t>
            </a:r>
            <a:endParaRPr lang="en-US" sz="2400" dirty="0">
              <a:latin typeface="Helvetica" panose="020B0604020202020204" pitchFamily="34" charset="0"/>
              <a:ea typeface="Roboto" charset="0"/>
              <a:cs typeface="Helvetica" panose="020B0604020202020204" pitchFamily="34" charset="0"/>
            </a:endParaRPr>
          </a:p>
        </p:txBody>
      </p:sp>
      <p:pic>
        <p:nvPicPr>
          <p:cNvPr id="6" name="Picture 5">
            <a:extLst>
              <a:ext uri="{FF2B5EF4-FFF2-40B4-BE49-F238E27FC236}">
                <a16:creationId xmlns:a16="http://schemas.microsoft.com/office/drawing/2014/main" id="{6BB85E47-9D74-D744-9B85-E6D95FCB94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448" y="1699468"/>
            <a:ext cx="5523726" cy="4735538"/>
          </a:xfrm>
          <a:prstGeom prst="rect">
            <a:avLst/>
          </a:prstGeom>
        </p:spPr>
      </p:pic>
    </p:spTree>
    <p:extLst>
      <p:ext uri="{BB962C8B-B14F-4D97-AF65-F5344CB8AC3E}">
        <p14:creationId xmlns:p14="http://schemas.microsoft.com/office/powerpoint/2010/main" val="2452722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0293"/>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URL: “What Are You Looking For?”</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Content Placeholder 2"/>
          <p:cNvSpPr txBox="1">
            <a:spLocks/>
          </p:cNvSpPr>
          <p:nvPr/>
        </p:nvSpPr>
        <p:spPr>
          <a:xfrm>
            <a:off x="1066800" y="1699468"/>
            <a:ext cx="9220200" cy="41556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BR" altLang="en-US" sz="2400" b="1" dirty="0">
                <a:solidFill>
                  <a:srgbClr val="006CA7"/>
                </a:solidFill>
                <a:latin typeface="Helvetica" charset="0"/>
                <a:ea typeface="Helvetica" charset="0"/>
                <a:cs typeface="Helvetica" charset="0"/>
              </a:rPr>
              <a:t>URL (uniform resource locator): </a:t>
            </a:r>
            <a:r>
              <a:rPr lang="en-US" altLang="en-US" sz="2400" dirty="0">
                <a:latin typeface="Helvetica" charset="0"/>
                <a:ea typeface="Helvetica" charset="0"/>
                <a:cs typeface="Helvetica" charset="0"/>
              </a:rPr>
              <a:t>Identifies resources on the internet along with the application protocol needed to retrieve it. Often used interchangeably with “Web address.”</a:t>
            </a:r>
          </a:p>
          <a:p>
            <a:r>
              <a:rPr lang="en-US" sz="2400" b="1" dirty="0">
                <a:solidFill>
                  <a:srgbClr val="006CA7"/>
                </a:solidFill>
                <a:latin typeface="Helvetica" charset="0"/>
                <a:ea typeface="Helvetica" charset="0"/>
                <a:cs typeface="Helvetica" charset="0"/>
              </a:rPr>
              <a:t>protocol: </a:t>
            </a:r>
            <a:r>
              <a:rPr lang="en-US" altLang="en-US" sz="2400" dirty="0">
                <a:latin typeface="Helvetica" charset="0"/>
                <a:ea typeface="Helvetica" charset="0"/>
                <a:cs typeface="Helvetica" charset="0"/>
              </a:rPr>
              <a:t>Enables communication by defining the format of data and rules for exchange.</a:t>
            </a:r>
            <a:endParaRPr lang="pt-BR" altLang="en-US" sz="2400" b="1" dirty="0">
              <a:solidFill>
                <a:schemeClr val="accent6">
                  <a:lumMod val="75000"/>
                </a:schemeClr>
              </a:solidFill>
              <a:latin typeface="Helvetica" charset="0"/>
              <a:ea typeface="Helvetica" charset="0"/>
              <a:cs typeface="Helvetica" charset="0"/>
            </a:endParaRPr>
          </a:p>
          <a:p>
            <a:pPr lvl="1"/>
            <a:r>
              <a:rPr lang="pt-BR" altLang="en-US" sz="2000" b="1" dirty="0">
                <a:solidFill>
                  <a:srgbClr val="006CA7"/>
                </a:solidFill>
                <a:latin typeface="Helvetica" charset="0"/>
                <a:ea typeface="Helvetica" charset="0"/>
                <a:cs typeface="Helvetica" charset="0"/>
              </a:rPr>
              <a:t>hypertext transfer protocol (http):</a:t>
            </a:r>
            <a:r>
              <a:rPr lang="pt-BR" altLang="en-US" sz="2000" dirty="0">
                <a:solidFill>
                  <a:srgbClr val="006CA7"/>
                </a:solidFill>
                <a:latin typeface="Helvetica" charset="0"/>
                <a:ea typeface="Helvetica" charset="0"/>
                <a:cs typeface="Helvetica" charset="0"/>
              </a:rPr>
              <a:t> </a:t>
            </a:r>
            <a:r>
              <a:rPr lang="pt-BR" altLang="en-US" sz="2000" dirty="0">
                <a:latin typeface="Helvetica" charset="0"/>
                <a:ea typeface="Helvetica" charset="0"/>
                <a:cs typeface="Helvetica" charset="0"/>
              </a:rPr>
              <a:t>Application transfer protocol that allows Web browsers and Web servers to communicate with each other.</a:t>
            </a:r>
          </a:p>
          <a:p>
            <a:pPr lvl="1"/>
            <a:r>
              <a:rPr lang="en-US" altLang="en-US" sz="2000" dirty="0">
                <a:latin typeface="Helvetica" charset="0"/>
                <a:ea typeface="Helvetica" charset="0"/>
                <a:cs typeface="Helvetica" charset="0"/>
              </a:rPr>
              <a:t>SMTP,</a:t>
            </a:r>
            <a:r>
              <a:rPr lang="en-US" altLang="en-US" sz="2000" i="1" dirty="0">
                <a:latin typeface="Helvetica" charset="0"/>
                <a:ea typeface="Helvetica" charset="0"/>
                <a:cs typeface="Helvetica" charset="0"/>
              </a:rPr>
              <a:t> </a:t>
            </a:r>
            <a:r>
              <a:rPr lang="en-US" altLang="en-US" sz="2000" dirty="0">
                <a:latin typeface="Helvetica" charset="0"/>
                <a:ea typeface="Helvetica" charset="0"/>
                <a:cs typeface="Helvetica" charset="0"/>
              </a:rPr>
              <a:t>or</a:t>
            </a:r>
            <a:r>
              <a:rPr lang="en-US" altLang="en-US" sz="2000" i="1" dirty="0">
                <a:latin typeface="Helvetica" charset="0"/>
                <a:ea typeface="Helvetica" charset="0"/>
                <a:cs typeface="Helvetica" charset="0"/>
              </a:rPr>
              <a:t> </a:t>
            </a:r>
            <a:r>
              <a:rPr lang="en-US" altLang="en-US" sz="2000" dirty="0">
                <a:latin typeface="Helvetica" charset="0"/>
                <a:ea typeface="Helvetica" charset="0"/>
                <a:cs typeface="Helvetica" charset="0"/>
              </a:rPr>
              <a:t>simple mail transfer protocol, which is a server to hold e-mail.</a:t>
            </a:r>
            <a:endParaRPr lang="pt-BR" altLang="en-US" sz="2000" dirty="0">
              <a:latin typeface="Helvetica" charset="0"/>
              <a:ea typeface="Helvetica" charset="0"/>
              <a:cs typeface="Helvetica" charset="0"/>
            </a:endParaRPr>
          </a:p>
          <a:p>
            <a:pPr lvl="1"/>
            <a:r>
              <a:rPr lang="en-US" altLang="en-US" sz="2000" b="1" dirty="0">
                <a:solidFill>
                  <a:srgbClr val="006CA7"/>
                </a:solidFill>
                <a:latin typeface="Helvetica" charset="0"/>
                <a:ea typeface="Helvetica" charset="0"/>
                <a:cs typeface="Helvetica" charset="0"/>
              </a:rPr>
              <a:t>FTP: </a:t>
            </a:r>
            <a:r>
              <a:rPr lang="en-US" altLang="en-US" sz="2000" dirty="0">
                <a:latin typeface="Helvetica" charset="0"/>
                <a:ea typeface="Helvetica" charset="0"/>
                <a:cs typeface="Helvetica" charset="0"/>
              </a:rPr>
              <a:t>Application transfer protocol that is used to copy files from one computer to another.</a:t>
            </a:r>
          </a:p>
          <a:p>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568266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AADAA4-4B98-3A44-A2B1-E710CEE5F8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800" y="1651906"/>
            <a:ext cx="8326581" cy="2668169"/>
          </a:xfrm>
          <a:prstGeom prst="rect">
            <a:avLst/>
          </a:prstGeom>
        </p:spPr>
      </p:pic>
      <p:sp>
        <p:nvSpPr>
          <p:cNvPr id="11" name="Rectangle 10"/>
          <p:cNvSpPr/>
          <p:nvPr/>
        </p:nvSpPr>
        <p:spPr>
          <a:xfrm>
            <a:off x="1066800" y="4860514"/>
            <a:ext cx="9220200" cy="1200329"/>
          </a:xfrm>
          <a:prstGeom prst="rect">
            <a:avLst/>
          </a:prstGeom>
        </p:spPr>
        <p:txBody>
          <a:bodyPr wrap="square">
            <a:spAutoFit/>
          </a:bodyPr>
          <a:lstStyle/>
          <a:p>
            <a:r>
              <a:rPr lang="en-US" sz="2400" dirty="0">
                <a:solidFill>
                  <a:srgbClr val="000000"/>
                </a:solidFill>
                <a:latin typeface="Helvetica" panose="020B0604020202020204" pitchFamily="34" charset="0"/>
                <a:ea typeface="Roboto" charset="0"/>
                <a:cs typeface="Helvetica" panose="020B0604020202020204" pitchFamily="34" charset="0"/>
              </a:rPr>
              <a:t>The URL displayed really says, </a:t>
            </a:r>
            <a:r>
              <a:rPr lang="en-US" sz="2400" dirty="0">
                <a:latin typeface="Helvetica" panose="020B0604020202020204" pitchFamily="34" charset="0"/>
                <a:ea typeface="Roboto" charset="0"/>
                <a:cs typeface="Helvetica" panose="020B0604020202020204" pitchFamily="34" charset="0"/>
              </a:rPr>
              <a:t>“Use the Web </a:t>
            </a:r>
            <a:r>
              <a:rPr lang="en-US" sz="2400" b="1" dirty="0">
                <a:latin typeface="Helvetica" panose="020B0604020202020204" pitchFamily="34" charset="0"/>
                <a:ea typeface="Roboto" charset="0"/>
                <a:cs typeface="Helvetica" panose="020B0604020202020204" pitchFamily="34" charset="0"/>
              </a:rPr>
              <a:t>(http://) </a:t>
            </a:r>
            <a:r>
              <a:rPr lang="en-US" sz="2400" dirty="0">
                <a:latin typeface="Helvetica" panose="020B0604020202020204" pitchFamily="34" charset="0"/>
                <a:ea typeface="Roboto" charset="0"/>
                <a:cs typeface="Helvetica" panose="020B0604020202020204" pitchFamily="34" charset="0"/>
              </a:rPr>
              <a:t>to find a host server named ‘www’ in the </a:t>
            </a:r>
            <a:r>
              <a:rPr lang="en-US" sz="2400" b="1" dirty="0">
                <a:latin typeface="Helvetica" panose="020B0604020202020204" pitchFamily="34" charset="0"/>
                <a:ea typeface="Roboto" charset="0"/>
                <a:cs typeface="Helvetica" panose="020B0604020202020204" pitchFamily="34" charset="0"/>
              </a:rPr>
              <a:t>‘nytimes.com’ </a:t>
            </a:r>
            <a:r>
              <a:rPr lang="en-US" sz="2400" dirty="0">
                <a:latin typeface="Helvetica" panose="020B0604020202020204" pitchFamily="34" charset="0"/>
                <a:ea typeface="Roboto" charset="0"/>
                <a:cs typeface="Helvetica" panose="020B0604020202020204" pitchFamily="34" charset="0"/>
              </a:rPr>
              <a:t>network, look in the </a:t>
            </a:r>
            <a:r>
              <a:rPr lang="en-US" sz="2400" b="1" dirty="0">
                <a:latin typeface="Helvetica" panose="020B0604020202020204" pitchFamily="34" charset="0"/>
                <a:ea typeface="Roboto" charset="0"/>
                <a:cs typeface="Helvetica" panose="020B0604020202020204" pitchFamily="34" charset="0"/>
              </a:rPr>
              <a:t>‘tech’ </a:t>
            </a:r>
            <a:r>
              <a:rPr lang="en-US" sz="2400" dirty="0">
                <a:latin typeface="Helvetica" panose="020B0604020202020204" pitchFamily="34" charset="0"/>
                <a:ea typeface="Roboto" charset="0"/>
                <a:cs typeface="Helvetica" panose="020B0604020202020204" pitchFamily="34" charset="0"/>
              </a:rPr>
              <a:t>directory, and access the </a:t>
            </a:r>
            <a:r>
              <a:rPr lang="en-US" sz="2400" b="1" dirty="0">
                <a:latin typeface="Helvetica" panose="020B0604020202020204" pitchFamily="34" charset="0"/>
                <a:ea typeface="Roboto" charset="0"/>
                <a:cs typeface="Helvetica" panose="020B0604020202020204" pitchFamily="34" charset="0"/>
              </a:rPr>
              <a:t>‘index.html’ </a:t>
            </a:r>
            <a:r>
              <a:rPr lang="en-US" sz="2400" dirty="0">
                <a:solidFill>
                  <a:srgbClr val="000000"/>
                </a:solidFill>
                <a:latin typeface="Helvetica" panose="020B0604020202020204" pitchFamily="34" charset="0"/>
                <a:ea typeface="Roboto" charset="0"/>
                <a:cs typeface="Helvetica" panose="020B0604020202020204" pitchFamily="34" charset="0"/>
              </a:rPr>
              <a:t>file.”</a:t>
            </a:r>
            <a:endParaRPr lang="en-US" sz="2400" dirty="0">
              <a:latin typeface="Helvetica" panose="020B0604020202020204" pitchFamily="34" charset="0"/>
              <a:ea typeface="Roboto" charset="0"/>
              <a:cs typeface="Helvetica" panose="020B0604020202020204" pitchFamily="34" charset="0"/>
            </a:endParaRPr>
          </a:p>
        </p:txBody>
      </p:sp>
      <p:sp>
        <p:nvSpPr>
          <p:cNvPr id="12" name="Title 1"/>
          <p:cNvSpPr txBox="1">
            <a:spLocks/>
          </p:cNvSpPr>
          <p:nvPr/>
        </p:nvSpPr>
        <p:spPr>
          <a:xfrm>
            <a:off x="1840358" y="584018"/>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smtClean="0">
                <a:latin typeface="Helvetica" panose="020B0604020202020204" pitchFamily="34" charset="0"/>
                <a:ea typeface="Roboto" charset="0"/>
                <a:cs typeface="Helvetica" panose="020B0604020202020204" pitchFamily="34" charset="0"/>
              </a:rPr>
              <a:t>Figure 16.2: Anatomy </a:t>
            </a:r>
            <a:r>
              <a:rPr lang="en-US" sz="2700" dirty="0">
                <a:latin typeface="Helvetica" panose="020B0604020202020204" pitchFamily="34" charset="0"/>
                <a:ea typeface="Roboto" charset="0"/>
                <a:cs typeface="Helvetica" panose="020B0604020202020204" pitchFamily="34" charset="0"/>
              </a:rPr>
              <a:t>of a Web Address</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84016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9"/>
            <a:ext cx="9220200" cy="435705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smtClean="0">
                <a:latin typeface="Helvetica" panose="020B0604020202020204" pitchFamily="34" charset="0"/>
                <a:ea typeface="Roboto" charset="0"/>
                <a:cs typeface="Helvetica" panose="020B0604020202020204" pitchFamily="34" charset="0"/>
              </a:rPr>
              <a:t>The domain name is the name of the network you’re trying to connect to (usually represents  an organization).</a:t>
            </a:r>
          </a:p>
          <a:p>
            <a:r>
              <a:rPr lang="en-US" altLang="en-US" sz="2400" dirty="0" smtClean="0">
                <a:latin typeface="Helvetica" panose="020B0604020202020204" pitchFamily="34" charset="0"/>
                <a:ea typeface="Roboto" charset="0"/>
                <a:cs typeface="Helvetica" panose="020B0604020202020204" pitchFamily="34" charset="0"/>
              </a:rPr>
              <a:t>The host is the computer you’re looking for on that network.</a:t>
            </a:r>
          </a:p>
          <a:p>
            <a:r>
              <a:rPr lang="en-US" altLang="en-US" sz="2400" dirty="0" smtClean="0">
                <a:latin typeface="Helvetica" panose="020B0604020202020204" pitchFamily="34" charset="0"/>
                <a:ea typeface="Roboto" charset="0"/>
                <a:cs typeface="Helvetica" panose="020B0604020202020204" pitchFamily="34" charset="0"/>
              </a:rPr>
              <a:t>Many domains have lots of different hosts.</a:t>
            </a:r>
          </a:p>
          <a:p>
            <a:r>
              <a:rPr lang="en-US" altLang="en-US" sz="2400" dirty="0" smtClean="0">
                <a:latin typeface="Helvetica" panose="020B0604020202020204" pitchFamily="34" charset="0"/>
                <a:ea typeface="Roboto" charset="0"/>
                <a:cs typeface="Helvetica" panose="020B0604020202020204" pitchFamily="34" charset="0"/>
              </a:rPr>
              <a:t>None of these are case-sensitive.</a:t>
            </a:r>
            <a:endParaRPr lang="en-US" altLang="en-US" sz="24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80292"/>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Host and Domain Names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311954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78652"/>
            <a:ext cx="8446641" cy="944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Host and Domain Names: A Bit More Complex </a:t>
            </a:r>
            <a:r>
              <a:rPr lang="en-US" sz="2700" dirty="0" smtClean="0">
                <a:latin typeface="Helvetica" panose="020B0604020202020204" pitchFamily="34" charset="0"/>
                <a:ea typeface="Roboto" charset="0"/>
                <a:cs typeface="Helvetica" panose="020B0604020202020204" pitchFamily="34" charset="0"/>
              </a:rPr>
              <a:t>than </a:t>
            </a:r>
            <a:r>
              <a:rPr lang="en-US" sz="2700" dirty="0">
                <a:latin typeface="Helvetica" panose="020B0604020202020204" pitchFamily="34" charset="0"/>
                <a:ea typeface="Roboto" charset="0"/>
                <a:cs typeface="Helvetica" panose="020B0604020202020204" pitchFamily="34" charset="0"/>
              </a:rPr>
              <a:t>That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743711"/>
            <a:ext cx="9220200" cy="317708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BR" altLang="en-US" sz="2400" b="1" dirty="0" err="1">
                <a:solidFill>
                  <a:srgbClr val="006CA7"/>
                </a:solidFill>
                <a:latin typeface="Helvetica" panose="020B0604020202020204" pitchFamily="34" charset="0"/>
                <a:ea typeface="Roboto" charset="0"/>
                <a:cs typeface="Helvetica" panose="020B0604020202020204" pitchFamily="34" charset="0"/>
              </a:rPr>
              <a:t>load</a:t>
            </a:r>
            <a:r>
              <a:rPr lang="pt-BR" altLang="en-US" sz="2400" b="1" dirty="0">
                <a:solidFill>
                  <a:srgbClr val="006CA7"/>
                </a:solidFill>
                <a:latin typeface="Helvetica" panose="020B0604020202020204" pitchFamily="34" charset="0"/>
                <a:ea typeface="Roboto" charset="0"/>
                <a:cs typeface="Helvetica" panose="020B0604020202020204" pitchFamily="34" charset="0"/>
              </a:rPr>
              <a:t> balancing: </a:t>
            </a:r>
            <a:r>
              <a:rPr lang="en-US" altLang="en-US" sz="2400" dirty="0">
                <a:latin typeface="Helvetica" panose="020B0604020202020204" pitchFamily="34" charset="0"/>
                <a:ea typeface="Roboto" charset="0"/>
                <a:cs typeface="Helvetica" panose="020B0604020202020204" pitchFamily="34" charset="0"/>
              </a:rPr>
              <a:t>Distributing a computing or networking workload across multiple systems in order to avoid congestion and slow performance.</a:t>
            </a:r>
            <a:endParaRPr lang="en-US" sz="2400" dirty="0">
              <a:latin typeface="Helvetica" panose="020B0604020202020204" pitchFamily="34" charset="0"/>
              <a:ea typeface="Helvetica" charset="0"/>
              <a:cs typeface="Helvetica" panose="020B0604020202020204" pitchFamily="34" charset="0"/>
            </a:endParaRPr>
          </a:p>
          <a:p>
            <a:r>
              <a:rPr lang="en-US" sz="2400" b="1" dirty="0">
                <a:solidFill>
                  <a:srgbClr val="006CA7"/>
                </a:solidFill>
                <a:latin typeface="Helvetica" panose="020B0604020202020204" pitchFamily="34" charset="0"/>
                <a:ea typeface="Helvetica" charset="0"/>
                <a:cs typeface="Helvetica" panose="020B0604020202020204" pitchFamily="34" charset="0"/>
              </a:rPr>
              <a:t>fault tolerance: </a:t>
            </a:r>
            <a:r>
              <a:rPr lang="en-US" altLang="en-US" sz="2400" dirty="0">
                <a:latin typeface="Helvetica" panose="020B0604020202020204" pitchFamily="34" charset="0"/>
                <a:ea typeface="Roboto" charset="0"/>
                <a:cs typeface="Helvetica" panose="020B0604020202020204" pitchFamily="34" charset="0"/>
              </a:rPr>
              <a:t>Systems that are capable of continuing operation even if a component fails.</a:t>
            </a:r>
            <a:endParaRPr lang="en-US" sz="2400" dirty="0">
              <a:latin typeface="Helvetica" panose="020B0604020202020204" pitchFamily="34" charset="0"/>
              <a:ea typeface="Helvetica" charset="0"/>
              <a:cs typeface="Helvetica" panose="020B0604020202020204" pitchFamily="34" charset="0"/>
            </a:endParaRPr>
          </a:p>
          <a:p>
            <a:endParaRPr lang="en-US" sz="2000" dirty="0">
              <a:latin typeface="Roboto" charset="0"/>
              <a:ea typeface="Roboto" charset="0"/>
              <a:cs typeface="Roboto" charset="0"/>
            </a:endParaRPr>
          </a:p>
        </p:txBody>
      </p:sp>
    </p:spTree>
    <p:extLst>
      <p:ext uri="{BB962C8B-B14F-4D97-AF65-F5344CB8AC3E}">
        <p14:creationId xmlns:p14="http://schemas.microsoft.com/office/powerpoint/2010/main" val="1490239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66801" y="1699468"/>
            <a:ext cx="9220199" cy="44256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smtClean="0">
                <a:latin typeface="Helvetica" panose="020B0604020202020204" pitchFamily="34" charset="0"/>
                <a:ea typeface="Roboto" charset="0"/>
                <a:cs typeface="Helvetica" panose="020B0604020202020204" pitchFamily="34" charset="0"/>
              </a:rPr>
              <a:t>To stake your domain name claim in cyberspace, a firm called a </a:t>
            </a:r>
            <a:r>
              <a:rPr lang="en-US" altLang="en-US" sz="2000" i="1" dirty="0" smtClean="0">
                <a:latin typeface="Helvetica" panose="020B0604020202020204" pitchFamily="34" charset="0"/>
                <a:ea typeface="Roboto" charset="0"/>
                <a:cs typeface="Helvetica" panose="020B0604020202020204" pitchFamily="34" charset="0"/>
              </a:rPr>
              <a:t>domain name registrar </a:t>
            </a:r>
            <a:r>
              <a:rPr lang="en-US" altLang="en-US" sz="2000" dirty="0" smtClean="0">
                <a:latin typeface="Helvetica" panose="020B0604020202020204" pitchFamily="34" charset="0"/>
                <a:ea typeface="Roboto" charset="0"/>
                <a:cs typeface="Helvetica" panose="020B0604020202020204" pitchFamily="34" charset="0"/>
              </a:rPr>
              <a:t>can be used.</a:t>
            </a:r>
          </a:p>
          <a:p>
            <a:pPr lvl="2"/>
            <a:r>
              <a:rPr lang="en-US" altLang="en-US" dirty="0" smtClean="0">
                <a:latin typeface="Helvetica" panose="020B0604020202020204" pitchFamily="34" charset="0"/>
                <a:ea typeface="Roboto" charset="0"/>
                <a:cs typeface="Helvetica" panose="020B0604020202020204" pitchFamily="34" charset="0"/>
              </a:rPr>
              <a:t>Pay a registrar for the right to use that name.</a:t>
            </a:r>
          </a:p>
          <a:p>
            <a:pPr lvl="2"/>
            <a:r>
              <a:rPr lang="en-US" altLang="en-US" dirty="0" smtClean="0">
                <a:latin typeface="Helvetica" panose="020B0604020202020204" pitchFamily="34" charset="0"/>
                <a:ea typeface="Roboto" charset="0"/>
                <a:cs typeface="Helvetica" panose="020B0604020202020204" pitchFamily="34" charset="0"/>
              </a:rPr>
              <a:t>The right is renewable over time.</a:t>
            </a:r>
          </a:p>
          <a:p>
            <a:pPr lvl="2"/>
            <a:r>
              <a:rPr lang="en-US" altLang="en-US" dirty="0" smtClean="0">
                <a:latin typeface="Helvetica" panose="020B0604020202020204" pitchFamily="34" charset="0"/>
                <a:ea typeface="Roboto" charset="0"/>
                <a:cs typeface="Helvetica" panose="020B0604020202020204" pitchFamily="34" charset="0"/>
              </a:rPr>
              <a:t>Some simply register domain names while others are able to run a website on their Internet-connected servers for a fee (web hosting service).</a:t>
            </a:r>
          </a:p>
          <a:p>
            <a:r>
              <a:rPr lang="pt-BR" altLang="en-US" sz="2000" b="1" dirty="0" smtClean="0">
                <a:solidFill>
                  <a:srgbClr val="006CA7"/>
                </a:solidFill>
                <a:latin typeface="Helvetica" panose="020B0604020202020204" pitchFamily="34" charset="0"/>
                <a:ea typeface="Roboto" charset="0"/>
                <a:cs typeface="Helvetica" panose="020B0604020202020204" pitchFamily="34" charset="0"/>
              </a:rPr>
              <a:t>Web hosting services: </a:t>
            </a:r>
            <a:r>
              <a:rPr lang="en-US" sz="2000" dirty="0" smtClean="0">
                <a:latin typeface="Helvetica" panose="020B0604020202020204" pitchFamily="34" charset="0"/>
                <a:cs typeface="Helvetica" panose="020B0604020202020204" pitchFamily="34" charset="0"/>
              </a:rPr>
              <a:t>A firm that provides hardware and servers to run the websites of others.</a:t>
            </a:r>
            <a:endParaRPr lang="en-US" sz="2000" dirty="0" smtClean="0">
              <a:latin typeface="Helvetica" panose="020B0604020202020204" pitchFamily="34" charset="0"/>
              <a:ea typeface="Helvetica" charset="0"/>
              <a:cs typeface="Helvetica" panose="020B0604020202020204" pitchFamily="34" charset="0"/>
            </a:endParaRPr>
          </a:p>
          <a:p>
            <a:r>
              <a:rPr lang="en-US" sz="2000" b="1" dirty="0" smtClean="0">
                <a:solidFill>
                  <a:srgbClr val="006CA7"/>
                </a:solidFill>
                <a:latin typeface="Helvetica" panose="020B0604020202020204" pitchFamily="34" charset="0"/>
                <a:ea typeface="Helvetica" charset="0"/>
                <a:cs typeface="Helvetica" panose="020B0604020202020204" pitchFamily="34" charset="0"/>
              </a:rPr>
              <a:t>ICANN (Internet Corporation for Assigning Names and Numbers: </a:t>
            </a:r>
            <a:r>
              <a:rPr lang="en-US" altLang="en-US" sz="2000" dirty="0" smtClean="0">
                <a:latin typeface="Helvetica" panose="020B0604020202020204" pitchFamily="34" charset="0"/>
                <a:cs typeface="Helvetica" panose="020B0604020202020204" pitchFamily="34" charset="0"/>
              </a:rPr>
              <a:t>A</a:t>
            </a:r>
            <a:r>
              <a:rPr lang="en-US" sz="2000" dirty="0" smtClean="0">
                <a:latin typeface="Helvetica" panose="020B0604020202020204" pitchFamily="34" charset="0"/>
                <a:cs typeface="Helvetica" panose="020B0604020202020204" pitchFamily="34" charset="0"/>
              </a:rPr>
              <a:t> nonprofit governance and standards-setting body that accredits registrars throughout the world. </a:t>
            </a:r>
            <a:endParaRPr lang="en-US" sz="2000" dirty="0" smtClean="0">
              <a:latin typeface="Helvetica" panose="020B0604020202020204" pitchFamily="34" charset="0"/>
              <a:ea typeface="Helvetica" charset="0"/>
              <a:cs typeface="Helvetica" panose="020B0604020202020204" pitchFamily="34" charset="0"/>
            </a:endParaRPr>
          </a:p>
          <a:p>
            <a:pPr lvl="2"/>
            <a:endParaRPr lang="en-US" altLang="en-US" dirty="0" smtClean="0">
              <a:latin typeface="Helvetica" panose="020B0604020202020204" pitchFamily="34" charset="0"/>
              <a:ea typeface="Roboto" charset="0"/>
              <a:cs typeface="Helvetica" panose="020B0604020202020204" pitchFamily="34" charset="0"/>
            </a:endParaRPr>
          </a:p>
          <a:p>
            <a:endParaRPr lang="en-US" altLang="en-US" sz="2000" b="1" dirty="0">
              <a:solidFill>
                <a:schemeClr val="accent6">
                  <a:lumMod val="75000"/>
                </a:schemeClr>
              </a:solidFill>
              <a:latin typeface="Roboto"/>
              <a:ea typeface="Roboto" charset="0"/>
              <a:cs typeface="Roboto" charset="0"/>
            </a:endParaRPr>
          </a:p>
        </p:txBody>
      </p:sp>
      <p:sp>
        <p:nvSpPr>
          <p:cNvPr id="4" name="Title 1"/>
          <p:cNvSpPr txBox="1">
            <a:spLocks/>
          </p:cNvSpPr>
          <p:nvPr/>
        </p:nvSpPr>
        <p:spPr>
          <a:xfrm>
            <a:off x="1840358" y="585805"/>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I Want My Own Domain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192477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5071</TotalTime>
  <Words>2505</Words>
  <Application>Microsoft Office PowerPoint</Application>
  <PresentationFormat>Widescreen</PresentationFormat>
  <Paragraphs>201</Paragraphs>
  <Slides>36</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Helvetica</vt:lpstr>
      <vt:lpstr>Roboto</vt:lpstr>
      <vt:lpstr>Blank Slide</vt:lpstr>
      <vt:lpstr>Information Systems: A Manager’s Guide to  Harnessing Technology, V8.0</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Learning Objectives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information_systems_8_0_ch16_powerpoint_lecture_notes-FW_BA.pptx</dc:title>
  <dc:creator>FlatWorld</dc:creator>
  <cp:keywords>fwbainc FlatWorld</cp:keywords>
  <dc:description>Created exclusively for Kevin Sly &lt;slyke@gram.edu&gt;</dc:description>
  <cp:lastModifiedBy>COB STUDENT</cp:lastModifiedBy>
  <cp:revision>98</cp:revision>
  <cp:lastPrinted>2018-08-26T11:35:27Z</cp:lastPrinted>
  <dcterms:created xsi:type="dcterms:W3CDTF">2017-05-19T13:43:17Z</dcterms:created>
  <dcterms:modified xsi:type="dcterms:W3CDTF">2023-09-17T16:36:12Z</dcterms:modified>
</cp:coreProperties>
</file>